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9" r:id="rId4"/>
  </p:sldMasterIdLst>
  <p:notesMasterIdLst>
    <p:notesMasterId r:id="rId30"/>
  </p:notesMasterIdLst>
  <p:sldIdLst>
    <p:sldId id="1398" r:id="rId5"/>
    <p:sldId id="748" r:id="rId6"/>
    <p:sldId id="256" r:id="rId7"/>
    <p:sldId id="1407" r:id="rId8"/>
    <p:sldId id="1338" r:id="rId9"/>
    <p:sldId id="1336" r:id="rId10"/>
    <p:sldId id="1401" r:id="rId11"/>
    <p:sldId id="1405" r:id="rId12"/>
    <p:sldId id="1402" r:id="rId13"/>
    <p:sldId id="1404" r:id="rId14"/>
    <p:sldId id="1403" r:id="rId15"/>
    <p:sldId id="1387" r:id="rId16"/>
    <p:sldId id="1393" r:id="rId17"/>
    <p:sldId id="1374" r:id="rId18"/>
    <p:sldId id="1400" r:id="rId19"/>
    <p:sldId id="1397" r:id="rId20"/>
    <p:sldId id="1399" r:id="rId21"/>
    <p:sldId id="745" r:id="rId22"/>
    <p:sldId id="1389" r:id="rId23"/>
    <p:sldId id="1396" r:id="rId24"/>
    <p:sldId id="1395" r:id="rId25"/>
    <p:sldId id="1408" r:id="rId26"/>
    <p:sldId id="1365" r:id="rId27"/>
    <p:sldId id="1392" r:id="rId28"/>
    <p:sldId id="771"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008080"/>
    <a:srgbClr val="4079FE"/>
    <a:srgbClr val="0099FF"/>
    <a:srgbClr val="33CC33"/>
    <a:srgbClr val="F00000"/>
    <a:srgbClr val="D2A000"/>
    <a:srgbClr val="FF9900"/>
    <a:srgbClr val="FF00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48" autoAdjust="0"/>
    <p:restoredTop sz="99568" autoAdjust="0"/>
  </p:normalViewPr>
  <p:slideViewPr>
    <p:cSldViewPr showGuides="1">
      <p:cViewPr varScale="1">
        <p:scale>
          <a:sx n="49" d="100"/>
          <a:sy n="49" d="100"/>
        </p:scale>
        <p:origin x="444" y="40"/>
      </p:cViewPr>
      <p:guideLst>
        <p:guide orient="horz"/>
        <p:guide pos="3840"/>
      </p:guideLst>
    </p:cSldViewPr>
  </p:slideViewPr>
  <p:notesTextViewPr>
    <p:cViewPr>
      <p:scale>
        <a:sx n="1" d="1"/>
        <a:sy n="1" d="1"/>
      </p:scale>
      <p:origin x="0" y="0"/>
    </p:cViewPr>
  </p:notesTextViewPr>
  <p:sorterViewPr>
    <p:cViewPr>
      <p:scale>
        <a:sx n="140" d="100"/>
        <a:sy n="14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rie Tamale" userId="07ebe87f-bb3f-4cbf-830f-91a88b4f0634" providerId="ADAL" clId="{D965412C-83CE-46B6-B3F6-AB367FBBD96B}"/>
    <pc:docChg chg="undo custSel addSld delSld modSld">
      <pc:chgData name="Erie Tamale" userId="07ebe87f-bb3f-4cbf-830f-91a88b4f0634" providerId="ADAL" clId="{D965412C-83CE-46B6-B3F6-AB367FBBD96B}" dt="2023-09-05T11:44:17.518" v="177" actId="255"/>
      <pc:docMkLst>
        <pc:docMk/>
      </pc:docMkLst>
      <pc:sldChg chg="modSp mod">
        <pc:chgData name="Erie Tamale" userId="07ebe87f-bb3f-4cbf-830f-91a88b4f0634" providerId="ADAL" clId="{D965412C-83CE-46B6-B3F6-AB367FBBD96B}" dt="2023-09-05T11:39:27.406" v="24" actId="20577"/>
        <pc:sldMkLst>
          <pc:docMk/>
          <pc:sldMk cId="1787876337" sldId="1389"/>
        </pc:sldMkLst>
        <pc:spChg chg="mod">
          <ac:chgData name="Erie Tamale" userId="07ebe87f-bb3f-4cbf-830f-91a88b4f0634" providerId="ADAL" clId="{D965412C-83CE-46B6-B3F6-AB367FBBD96B}" dt="2023-09-05T11:39:27.406" v="24" actId="20577"/>
          <ac:spMkLst>
            <pc:docMk/>
            <pc:sldMk cId="1787876337" sldId="1389"/>
            <ac:spMk id="4" creationId="{75BD988C-696D-67D4-8323-4A15B5D67753}"/>
          </ac:spMkLst>
        </pc:spChg>
      </pc:sldChg>
      <pc:sldChg chg="delSp modSp mod">
        <pc:chgData name="Erie Tamale" userId="07ebe87f-bb3f-4cbf-830f-91a88b4f0634" providerId="ADAL" clId="{D965412C-83CE-46B6-B3F6-AB367FBBD96B}" dt="2023-09-05T11:40:30.697" v="49" actId="20577"/>
        <pc:sldMkLst>
          <pc:docMk/>
          <pc:sldMk cId="3169882489" sldId="1393"/>
        </pc:sldMkLst>
        <pc:spChg chg="mod">
          <ac:chgData name="Erie Tamale" userId="07ebe87f-bb3f-4cbf-830f-91a88b4f0634" providerId="ADAL" clId="{D965412C-83CE-46B6-B3F6-AB367FBBD96B}" dt="2023-09-05T11:40:30.697" v="49" actId="20577"/>
          <ac:spMkLst>
            <pc:docMk/>
            <pc:sldMk cId="3169882489" sldId="1393"/>
            <ac:spMk id="4" creationId="{1109E5B3-8D4C-4044-9E90-5E0A0F2D0CC0}"/>
          </ac:spMkLst>
        </pc:spChg>
        <pc:spChg chg="del mod">
          <ac:chgData name="Erie Tamale" userId="07ebe87f-bb3f-4cbf-830f-91a88b4f0634" providerId="ADAL" clId="{D965412C-83CE-46B6-B3F6-AB367FBBD96B}" dt="2023-09-05T11:40:13.252" v="27" actId="478"/>
          <ac:spMkLst>
            <pc:docMk/>
            <pc:sldMk cId="3169882489" sldId="1393"/>
            <ac:spMk id="5" creationId="{584DB6FD-4BE2-47EC-8E82-89346A21D539}"/>
          </ac:spMkLst>
        </pc:spChg>
      </pc:sldChg>
      <pc:sldChg chg="modSp mod">
        <pc:chgData name="Erie Tamale" userId="07ebe87f-bb3f-4cbf-830f-91a88b4f0634" providerId="ADAL" clId="{D965412C-83CE-46B6-B3F6-AB367FBBD96B}" dt="2023-09-05T11:44:06.007" v="175" actId="255"/>
        <pc:sldMkLst>
          <pc:docMk/>
          <pc:sldMk cId="898801310" sldId="1395"/>
        </pc:sldMkLst>
        <pc:spChg chg="mod">
          <ac:chgData name="Erie Tamale" userId="07ebe87f-bb3f-4cbf-830f-91a88b4f0634" providerId="ADAL" clId="{D965412C-83CE-46B6-B3F6-AB367FBBD96B}" dt="2023-09-05T11:44:06.007" v="175" actId="255"/>
          <ac:spMkLst>
            <pc:docMk/>
            <pc:sldMk cId="898801310" sldId="1395"/>
            <ac:spMk id="5" creationId="{F3D8ECEA-A2B9-776D-949C-E3C5CEE06B4A}"/>
          </ac:spMkLst>
        </pc:spChg>
      </pc:sldChg>
      <pc:sldChg chg="modSp mod">
        <pc:chgData name="Erie Tamale" userId="07ebe87f-bb3f-4cbf-830f-91a88b4f0634" providerId="ADAL" clId="{D965412C-83CE-46B6-B3F6-AB367FBBD96B}" dt="2023-09-05T11:42:56.103" v="169" actId="207"/>
        <pc:sldMkLst>
          <pc:docMk/>
          <pc:sldMk cId="1420669295" sldId="1398"/>
        </pc:sldMkLst>
        <pc:spChg chg="mod">
          <ac:chgData name="Erie Tamale" userId="07ebe87f-bb3f-4cbf-830f-91a88b4f0634" providerId="ADAL" clId="{D965412C-83CE-46B6-B3F6-AB367FBBD96B}" dt="2023-09-05T11:42:56.103" v="169" actId="207"/>
          <ac:spMkLst>
            <pc:docMk/>
            <pc:sldMk cId="1420669295" sldId="1398"/>
            <ac:spMk id="3" creationId="{9BCAD191-97D7-859C-24D0-867DBA6257E7}"/>
          </ac:spMkLst>
        </pc:spChg>
      </pc:sldChg>
      <pc:sldChg chg="del">
        <pc:chgData name="Erie Tamale" userId="07ebe87f-bb3f-4cbf-830f-91a88b4f0634" providerId="ADAL" clId="{D965412C-83CE-46B6-B3F6-AB367FBBD96B}" dt="2023-09-05T11:37:39.279" v="0" actId="47"/>
        <pc:sldMkLst>
          <pc:docMk/>
          <pc:sldMk cId="2544644562" sldId="1408"/>
        </pc:sldMkLst>
      </pc:sldChg>
      <pc:sldChg chg="modSp add mod">
        <pc:chgData name="Erie Tamale" userId="07ebe87f-bb3f-4cbf-830f-91a88b4f0634" providerId="ADAL" clId="{D965412C-83CE-46B6-B3F6-AB367FBBD96B}" dt="2023-09-05T11:44:17.518" v="177" actId="255"/>
        <pc:sldMkLst>
          <pc:docMk/>
          <pc:sldMk cId="4007254429" sldId="1408"/>
        </pc:sldMkLst>
        <pc:spChg chg="mod">
          <ac:chgData name="Erie Tamale" userId="07ebe87f-bb3f-4cbf-830f-91a88b4f0634" providerId="ADAL" clId="{D965412C-83CE-46B6-B3F6-AB367FBBD96B}" dt="2023-09-05T11:44:17.518" v="177" actId="255"/>
          <ac:spMkLst>
            <pc:docMk/>
            <pc:sldMk cId="4007254429" sldId="1408"/>
            <ac:spMk id="5" creationId="{F3D8ECEA-A2B9-776D-949C-E3C5CEE06B4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19C5DB-AB62-45D3-9458-27E5B88B5238}" type="datetimeFigureOut">
              <a:rPr lang="en-GB" smtClean="0"/>
              <a:t>05/09/2023</a:t>
            </a:fld>
            <a:endParaRPr lang="en-GB"/>
          </a:p>
        </p:txBody>
      </p:sp>
      <p:sp>
        <p:nvSpPr>
          <p:cNvPr id="4" name="Folienbildplatzhalt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B3671A-396A-4FFC-A1CD-785FA4C487BF}" type="slidenum">
              <a:rPr lang="en-GB" smtClean="0"/>
              <a:t>‹#›</a:t>
            </a:fld>
            <a:endParaRPr lang="en-GB"/>
          </a:p>
        </p:txBody>
      </p:sp>
    </p:spTree>
    <p:extLst>
      <p:ext uri="{BB962C8B-B14F-4D97-AF65-F5344CB8AC3E}">
        <p14:creationId xmlns:p14="http://schemas.microsoft.com/office/powerpoint/2010/main" val="23249721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1828800" y="4248671"/>
            <a:ext cx="8534400" cy="1752600"/>
          </a:xfrm>
          <a:prstGeom prst="rect">
            <a:avLst/>
          </a:prstGeo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dirty="0"/>
              <a:t>Click </a:t>
            </a:r>
            <a:r>
              <a:rPr lang="de-DE" dirty="0" err="1"/>
              <a:t>to</a:t>
            </a:r>
            <a:r>
              <a:rPr lang="de-DE" dirty="0"/>
              <a:t> </a:t>
            </a:r>
            <a:r>
              <a:rPr lang="de-DE" dirty="0" err="1"/>
              <a:t>edit</a:t>
            </a:r>
            <a:r>
              <a:rPr lang="de-DE" dirty="0"/>
              <a:t> Master </a:t>
            </a:r>
            <a:r>
              <a:rPr lang="de-DE" dirty="0" err="1"/>
              <a:t>subtitle</a:t>
            </a:r>
            <a:r>
              <a:rPr lang="de-DE" dirty="0"/>
              <a:t> style</a:t>
            </a:r>
            <a:endParaRPr lang="en-GB" dirty="0"/>
          </a:p>
        </p:txBody>
      </p:sp>
    </p:spTree>
    <p:extLst>
      <p:ext uri="{BB962C8B-B14F-4D97-AF65-F5344CB8AC3E}">
        <p14:creationId xmlns:p14="http://schemas.microsoft.com/office/powerpoint/2010/main" val="413847989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a:xfrm>
            <a:off x="609600" y="1600203"/>
            <a:ext cx="10972800" cy="4525963"/>
          </a:xfrm>
          <a:prstGeom prst="rect">
            <a:avLst/>
          </a:prstGeom>
        </p:spPr>
        <p:txBody>
          <a:bodyPr/>
          <a:lstStyle>
            <a:lvl1pPr marL="342900" indent="-342900">
              <a:buClr>
                <a:srgbClr val="C00000"/>
              </a:buClr>
              <a:buFont typeface="Wingdings" panose="05000000000000000000" pitchFamily="2" charset="2"/>
              <a:buChar char="§"/>
              <a:defRPr/>
            </a:lvl1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en-GB" dirty="0"/>
          </a:p>
        </p:txBody>
      </p:sp>
      <p:sp>
        <p:nvSpPr>
          <p:cNvPr id="5" name="Fußzeilenplatzhalter 4"/>
          <p:cNvSpPr>
            <a:spLocks noGrp="1"/>
          </p:cNvSpPr>
          <p:nvPr>
            <p:ph type="ftr" sz="quarter" idx="11"/>
          </p:nvPr>
        </p:nvSpPr>
        <p:spPr>
          <a:xfrm>
            <a:off x="609601" y="6399897"/>
            <a:ext cx="7886667" cy="365125"/>
          </a:xfrm>
          <a:prstGeom prst="rect">
            <a:avLst/>
          </a:prstGeom>
        </p:spPr>
        <p:txBody>
          <a:bodyPr/>
          <a:lstStyle>
            <a:lvl1pPr>
              <a:defRPr>
                <a:solidFill>
                  <a:schemeClr val="bg1"/>
                </a:solidFill>
              </a:defRPr>
            </a:lvl1pPr>
          </a:lstStyle>
          <a:p>
            <a:r>
              <a:rPr lang="en-GB" dirty="0"/>
              <a:t>Knowledge for Development Partnership</a:t>
            </a:r>
          </a:p>
        </p:txBody>
      </p:sp>
      <p:sp>
        <p:nvSpPr>
          <p:cNvPr id="6" name="Foliennummernplatzhalter 5"/>
          <p:cNvSpPr>
            <a:spLocks noGrp="1"/>
          </p:cNvSpPr>
          <p:nvPr>
            <p:ph type="sldNum" sz="quarter" idx="12"/>
          </p:nvPr>
        </p:nvSpPr>
        <p:spPr/>
        <p:txBody>
          <a:bodyPr/>
          <a:lstStyle>
            <a:lvl1pPr>
              <a:defRPr>
                <a:solidFill>
                  <a:schemeClr val="bg1"/>
                </a:solidFill>
              </a:defRPr>
            </a:lvl1pPr>
          </a:lstStyle>
          <a:p>
            <a:fld id="{835A28FC-71B0-4782-BB01-0888C0C85FFE}" type="slidenum">
              <a:rPr lang="en-GB" smtClean="0"/>
              <a:pPr/>
              <a:t>‹#›</a:t>
            </a:fld>
            <a:endParaRPr lang="en-GB"/>
          </a:p>
        </p:txBody>
      </p:sp>
    </p:spTree>
    <p:extLst>
      <p:ext uri="{BB962C8B-B14F-4D97-AF65-F5344CB8AC3E}">
        <p14:creationId xmlns:p14="http://schemas.microsoft.com/office/powerpoint/2010/main" val="343684486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bschnitts-&#10;überschrift">
    <p:spTree>
      <p:nvGrpSpPr>
        <p:cNvPr id="1" name=""/>
        <p:cNvGrpSpPr/>
        <p:nvPr/>
      </p:nvGrpSpPr>
      <p:grpSpPr>
        <a:xfrm>
          <a:off x="0" y="0"/>
          <a:ext cx="0" cy="0"/>
          <a:chOff x="0" y="0"/>
          <a:chExt cx="0" cy="0"/>
        </a:xfrm>
      </p:grpSpPr>
      <p:sp>
        <p:nvSpPr>
          <p:cNvPr id="3" name="Textplatzhalter 2"/>
          <p:cNvSpPr>
            <a:spLocks noGrp="1"/>
          </p:cNvSpPr>
          <p:nvPr>
            <p:ph type="body" idx="1"/>
          </p:nvPr>
        </p:nvSpPr>
        <p:spPr>
          <a:xfrm>
            <a:off x="963084" y="2906713"/>
            <a:ext cx="103632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 bearbeiten</a:t>
            </a:r>
          </a:p>
        </p:txBody>
      </p:sp>
      <p:sp>
        <p:nvSpPr>
          <p:cNvPr id="5" name="Fußzeilenplatzhalter 4"/>
          <p:cNvSpPr>
            <a:spLocks noGrp="1"/>
          </p:cNvSpPr>
          <p:nvPr>
            <p:ph type="ftr" sz="quarter" idx="11"/>
          </p:nvPr>
        </p:nvSpPr>
        <p:spPr>
          <a:xfrm>
            <a:off x="609601" y="6399897"/>
            <a:ext cx="7886667" cy="365125"/>
          </a:xfrm>
          <a:prstGeom prst="rect">
            <a:avLst/>
          </a:prstGeom>
        </p:spPr>
        <p:txBody>
          <a:bodyPr/>
          <a:lstStyle/>
          <a:p>
            <a:r>
              <a:rPr lang="en-GB" dirty="0"/>
              <a:t>Knowledge for Development Partnership</a:t>
            </a:r>
          </a:p>
        </p:txBody>
      </p:sp>
      <p:sp>
        <p:nvSpPr>
          <p:cNvPr id="6" name="Foliennummernplatzhalter 5"/>
          <p:cNvSpPr>
            <a:spLocks noGrp="1"/>
          </p:cNvSpPr>
          <p:nvPr>
            <p:ph type="sldNum" sz="quarter" idx="12"/>
          </p:nvPr>
        </p:nvSpPr>
        <p:spPr/>
        <p:txBody>
          <a:bodyPr/>
          <a:lstStyle>
            <a:lvl1pPr>
              <a:defRPr>
                <a:solidFill>
                  <a:schemeClr val="bg1"/>
                </a:solidFill>
              </a:defRPr>
            </a:lvl1pPr>
          </a:lstStyle>
          <a:p>
            <a:fld id="{835A28FC-71B0-4782-BB01-0888C0C85FFE}" type="slidenum">
              <a:rPr lang="en-GB" smtClean="0"/>
              <a:pPr/>
              <a:t>‹#›</a:t>
            </a:fld>
            <a:endParaRPr lang="en-GB" dirty="0"/>
          </a:p>
        </p:txBody>
      </p:sp>
    </p:spTree>
    <p:extLst>
      <p:ext uri="{BB962C8B-B14F-4D97-AF65-F5344CB8AC3E}">
        <p14:creationId xmlns:p14="http://schemas.microsoft.com/office/powerpoint/2010/main" val="2496956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8654752" cy="1143000"/>
          </a:xfrm>
          <a:prstGeom prst="rect">
            <a:avLst/>
          </a:prstGeom>
        </p:spPr>
        <p:txBody>
          <a:bodyPr/>
          <a:lstStyle>
            <a:lvl1pPr>
              <a:defRPr>
                <a:solidFill>
                  <a:srgbClr val="4079FE"/>
                </a:solidFill>
              </a:defRPr>
            </a:lvl1pPr>
          </a:lstStyle>
          <a:p>
            <a:r>
              <a:rPr lang="de-DE" dirty="0"/>
              <a:t>Titelmasterformat durch Klicken bearbeiten</a:t>
            </a:r>
            <a:endParaRPr lang="en-GB" dirty="0"/>
          </a:p>
        </p:txBody>
      </p:sp>
      <p:sp>
        <p:nvSpPr>
          <p:cNvPr id="3" name="Inhaltsplatzhalter 2"/>
          <p:cNvSpPr>
            <a:spLocks noGrp="1"/>
          </p:cNvSpPr>
          <p:nvPr>
            <p:ph sz="half" idx="1"/>
          </p:nvPr>
        </p:nvSpPr>
        <p:spPr>
          <a:xfrm>
            <a:off x="609600" y="1600203"/>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Inhaltsplatzhalter 3"/>
          <p:cNvSpPr>
            <a:spLocks noGrp="1"/>
          </p:cNvSpPr>
          <p:nvPr>
            <p:ph sz="half" idx="2"/>
          </p:nvPr>
        </p:nvSpPr>
        <p:spPr>
          <a:xfrm>
            <a:off x="6197600" y="1600203"/>
            <a:ext cx="53848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Fußzeilenplatzhalter 5"/>
          <p:cNvSpPr>
            <a:spLocks noGrp="1"/>
          </p:cNvSpPr>
          <p:nvPr>
            <p:ph type="ftr" sz="quarter" idx="11"/>
          </p:nvPr>
        </p:nvSpPr>
        <p:spPr>
          <a:xfrm>
            <a:off x="609601" y="6399897"/>
            <a:ext cx="7886667" cy="365125"/>
          </a:xfrm>
          <a:prstGeom prst="rect">
            <a:avLst/>
          </a:prstGeom>
        </p:spPr>
        <p:txBody>
          <a:bodyPr/>
          <a:lstStyle/>
          <a:p>
            <a:r>
              <a:rPr lang="en-GB" dirty="0"/>
              <a:t>Knowledge for Development Partnership</a:t>
            </a:r>
          </a:p>
        </p:txBody>
      </p:sp>
      <p:sp>
        <p:nvSpPr>
          <p:cNvPr id="7" name="Foliennummernplatzhalter 6"/>
          <p:cNvSpPr>
            <a:spLocks noGrp="1"/>
          </p:cNvSpPr>
          <p:nvPr>
            <p:ph type="sldNum" sz="quarter" idx="12"/>
          </p:nvPr>
        </p:nvSpPr>
        <p:spPr/>
        <p:txBody>
          <a:bodyPr/>
          <a:lstStyle/>
          <a:p>
            <a:fld id="{835A28FC-71B0-4782-BB01-0888C0C85FFE}"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86918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8654752" cy="1143000"/>
          </a:xfrm>
          <a:prstGeom prst="rect">
            <a:avLst/>
          </a:prstGeom>
        </p:spPr>
        <p:txBody>
          <a:bodyPr/>
          <a:lstStyle>
            <a:lvl1pPr>
              <a:defRPr>
                <a:solidFill>
                  <a:srgbClr val="4079FE"/>
                </a:solidFill>
              </a:defRPr>
            </a:lvl1pPr>
          </a:lstStyle>
          <a:p>
            <a:r>
              <a:rPr lang="de-DE" dirty="0"/>
              <a:t>Titelmasterformat durch Klicken bearbeiten</a:t>
            </a:r>
            <a:endParaRPr lang="en-GB" dirty="0"/>
          </a:p>
        </p:txBody>
      </p:sp>
      <p:sp>
        <p:nvSpPr>
          <p:cNvPr id="3" name="Textplatzhalter 2"/>
          <p:cNvSpPr>
            <a:spLocks noGrp="1"/>
          </p:cNvSpPr>
          <p:nvPr>
            <p:ph type="body" idx="1"/>
          </p:nvPr>
        </p:nvSpPr>
        <p:spPr>
          <a:xfrm>
            <a:off x="609600" y="1535113"/>
            <a:ext cx="5386917"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609600" y="2174875"/>
            <a:ext cx="5386917"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Textplatzhalter 4"/>
          <p:cNvSpPr>
            <a:spLocks noGrp="1"/>
          </p:cNvSpPr>
          <p:nvPr>
            <p:ph type="body" sz="quarter" idx="3"/>
          </p:nvPr>
        </p:nvSpPr>
        <p:spPr>
          <a:xfrm>
            <a:off x="6193369" y="1535113"/>
            <a:ext cx="5389033"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93369" y="2174875"/>
            <a:ext cx="5389033"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8" name="Fußzeilenplatzhalter 7"/>
          <p:cNvSpPr>
            <a:spLocks noGrp="1"/>
          </p:cNvSpPr>
          <p:nvPr>
            <p:ph type="ftr" sz="quarter" idx="11"/>
          </p:nvPr>
        </p:nvSpPr>
        <p:spPr>
          <a:xfrm>
            <a:off x="609601" y="6399897"/>
            <a:ext cx="7886667" cy="365125"/>
          </a:xfrm>
          <a:prstGeom prst="rect">
            <a:avLst/>
          </a:prstGeom>
        </p:spPr>
        <p:txBody>
          <a:bodyPr/>
          <a:lstStyle/>
          <a:p>
            <a:r>
              <a:rPr lang="en-GB" dirty="0"/>
              <a:t>Knowledge for Development Partnership</a:t>
            </a:r>
          </a:p>
        </p:txBody>
      </p:sp>
      <p:sp>
        <p:nvSpPr>
          <p:cNvPr id="9" name="Foliennummernplatzhalter 8"/>
          <p:cNvSpPr>
            <a:spLocks noGrp="1"/>
          </p:cNvSpPr>
          <p:nvPr>
            <p:ph type="sldNum" sz="quarter" idx="12"/>
          </p:nvPr>
        </p:nvSpPr>
        <p:spPr/>
        <p:txBody>
          <a:bodyPr/>
          <a:lstStyle/>
          <a:p>
            <a:fld id="{835A28FC-71B0-4782-BB01-0888C0C85FFE}"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876065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609600" y="274638"/>
            <a:ext cx="8654752" cy="1143000"/>
          </a:xfrm>
          <a:prstGeom prst="rect">
            <a:avLst/>
          </a:prstGeom>
        </p:spPr>
        <p:txBody>
          <a:bodyPr/>
          <a:lstStyle>
            <a:lvl1pPr>
              <a:defRPr>
                <a:solidFill>
                  <a:srgbClr val="4079FE"/>
                </a:solidFill>
              </a:defRPr>
            </a:lvl1pPr>
          </a:lstStyle>
          <a:p>
            <a:r>
              <a:rPr lang="de-DE" dirty="0"/>
              <a:t>Titelmasterformat durch Klicken bearbeiten</a:t>
            </a:r>
            <a:endParaRPr lang="en-GB" dirty="0"/>
          </a:p>
        </p:txBody>
      </p:sp>
      <p:sp>
        <p:nvSpPr>
          <p:cNvPr id="4" name="Fußzeilenplatzhalter 3"/>
          <p:cNvSpPr>
            <a:spLocks noGrp="1"/>
          </p:cNvSpPr>
          <p:nvPr>
            <p:ph type="ftr" sz="quarter" idx="11"/>
          </p:nvPr>
        </p:nvSpPr>
        <p:spPr>
          <a:xfrm>
            <a:off x="609601" y="6399897"/>
            <a:ext cx="7886667" cy="365125"/>
          </a:xfrm>
          <a:prstGeom prst="rect">
            <a:avLst/>
          </a:prstGeom>
        </p:spPr>
        <p:txBody>
          <a:bodyPr/>
          <a:lstStyle/>
          <a:p>
            <a:r>
              <a:rPr lang="en-GB" dirty="0"/>
              <a:t>Knowledge for Development Partnership</a:t>
            </a:r>
          </a:p>
        </p:txBody>
      </p:sp>
      <p:sp>
        <p:nvSpPr>
          <p:cNvPr id="5" name="Foliennummernplatzhalter 4"/>
          <p:cNvSpPr>
            <a:spLocks noGrp="1"/>
          </p:cNvSpPr>
          <p:nvPr>
            <p:ph type="sldNum" sz="quarter" idx="12"/>
          </p:nvPr>
        </p:nvSpPr>
        <p:spPr/>
        <p:txBody>
          <a:bodyPr/>
          <a:lstStyle/>
          <a:p>
            <a:fld id="{835A28FC-71B0-4782-BB01-0888C0C85FFE}"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620838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3" name="Fußzeilenplatzhalter 2"/>
          <p:cNvSpPr>
            <a:spLocks noGrp="1"/>
          </p:cNvSpPr>
          <p:nvPr>
            <p:ph type="ftr" sz="quarter" idx="11"/>
          </p:nvPr>
        </p:nvSpPr>
        <p:spPr>
          <a:xfrm>
            <a:off x="609601" y="6399897"/>
            <a:ext cx="7886667" cy="365125"/>
          </a:xfrm>
          <a:prstGeom prst="rect">
            <a:avLst/>
          </a:prstGeom>
        </p:spPr>
        <p:txBody>
          <a:bodyPr/>
          <a:lstStyle/>
          <a:p>
            <a:r>
              <a:rPr lang="en-GB" dirty="0"/>
              <a:t>Knowledge for Development Partnership</a:t>
            </a:r>
          </a:p>
        </p:txBody>
      </p:sp>
      <p:sp>
        <p:nvSpPr>
          <p:cNvPr id="4" name="Foliennummernplatzhalter 3"/>
          <p:cNvSpPr>
            <a:spLocks noGrp="1"/>
          </p:cNvSpPr>
          <p:nvPr>
            <p:ph type="sldNum" sz="quarter" idx="12"/>
          </p:nvPr>
        </p:nvSpPr>
        <p:spPr/>
        <p:txBody>
          <a:bodyPr/>
          <a:lstStyle/>
          <a:p>
            <a:fld id="{835A28FC-71B0-4782-BB01-0888C0C85FFE}"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6111167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AA3EE-6B76-8C00-99B1-626F870016D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124C063-9D2E-1028-D2CF-2D852C594A3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8CB7A9D-604E-6108-D100-9E44C05648CA}"/>
              </a:ext>
            </a:extLst>
          </p:cNvPr>
          <p:cNvSpPr>
            <a:spLocks noGrp="1"/>
          </p:cNvSpPr>
          <p:nvPr>
            <p:ph type="dt" sz="half" idx="10"/>
          </p:nvPr>
        </p:nvSpPr>
        <p:spPr/>
        <p:txBody>
          <a:bodyPr/>
          <a:lstStyle/>
          <a:p>
            <a:fld id="{E6AE110D-C422-44AC-B99C-99B7D3B245C8}" type="datetimeFigureOut">
              <a:rPr lang="en-US" smtClean="0"/>
              <a:t>9/5/2023</a:t>
            </a:fld>
            <a:endParaRPr lang="en-US"/>
          </a:p>
        </p:txBody>
      </p:sp>
      <p:sp>
        <p:nvSpPr>
          <p:cNvPr id="5" name="Footer Placeholder 4">
            <a:extLst>
              <a:ext uri="{FF2B5EF4-FFF2-40B4-BE49-F238E27FC236}">
                <a16:creationId xmlns:a16="http://schemas.microsoft.com/office/drawing/2014/main" id="{FD26F5D3-E4A3-2EC1-0D67-3A817BDFE3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F4D387-78E2-7FB8-4978-4CD4D90847FB}"/>
              </a:ext>
            </a:extLst>
          </p:cNvPr>
          <p:cNvSpPr>
            <a:spLocks noGrp="1"/>
          </p:cNvSpPr>
          <p:nvPr>
            <p:ph type="sldNum" sz="quarter" idx="12"/>
          </p:nvPr>
        </p:nvSpPr>
        <p:spPr/>
        <p:txBody>
          <a:bodyPr/>
          <a:lstStyle/>
          <a:p>
            <a:fld id="{22BC6400-14F7-4257-8150-00BA9192BD99}" type="slidenum">
              <a:rPr lang="en-US" smtClean="0"/>
              <a:t>‹#›</a:t>
            </a:fld>
            <a:endParaRPr lang="en-US"/>
          </a:p>
        </p:txBody>
      </p:sp>
    </p:spTree>
    <p:extLst>
      <p:ext uri="{BB962C8B-B14F-4D97-AF65-F5344CB8AC3E}">
        <p14:creationId xmlns:p14="http://schemas.microsoft.com/office/powerpoint/2010/main" val="2366753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cSld name="1_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en-GB"/>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Datumsplatzhalter 3"/>
          <p:cNvSpPr>
            <a:spLocks noGrp="1"/>
          </p:cNvSpPr>
          <p:nvPr>
            <p:ph type="dt" sz="half" idx="10"/>
          </p:nvPr>
        </p:nvSpPr>
        <p:spPr/>
        <p:txBody>
          <a:bodyPr/>
          <a:lstStyle/>
          <a:p>
            <a:fld id="{BE64BBD9-49D2-422B-8A14-256B78603A44}" type="datetimeFigureOut">
              <a:rPr lang="en-GB" smtClean="0">
                <a:solidFill>
                  <a:prstClr val="black">
                    <a:tint val="75000"/>
                  </a:prstClr>
                </a:solidFill>
              </a:rPr>
              <a:pPr/>
              <a:t>05/09/2023</a:t>
            </a:fld>
            <a:endParaRPr lang="en-GB">
              <a:solidFill>
                <a:prstClr val="black">
                  <a:tint val="75000"/>
                </a:prstClr>
              </a:solidFill>
            </a:endParaRPr>
          </a:p>
        </p:txBody>
      </p:sp>
      <p:sp>
        <p:nvSpPr>
          <p:cNvPr id="5" name="Fußzeilenplatzhalter 4"/>
          <p:cNvSpPr>
            <a:spLocks noGrp="1"/>
          </p:cNvSpPr>
          <p:nvPr>
            <p:ph type="ftr" sz="quarter" idx="11"/>
          </p:nvPr>
        </p:nvSpPr>
        <p:spPr/>
        <p:txBody>
          <a:bodyPr/>
          <a:lstStyle/>
          <a:p>
            <a:endParaRPr lang="en-GB">
              <a:solidFill>
                <a:prstClr val="black">
                  <a:tint val="75000"/>
                </a:prstClr>
              </a:solidFill>
            </a:endParaRPr>
          </a:p>
        </p:txBody>
      </p:sp>
      <p:sp>
        <p:nvSpPr>
          <p:cNvPr id="6" name="Foliennummernplatzhalter 5"/>
          <p:cNvSpPr>
            <a:spLocks noGrp="1"/>
          </p:cNvSpPr>
          <p:nvPr>
            <p:ph type="sldNum" sz="quarter" idx="12"/>
          </p:nvPr>
        </p:nvSpPr>
        <p:spPr/>
        <p:txBody>
          <a:bodyPr/>
          <a:lstStyle/>
          <a:p>
            <a:fld id="{835A28FC-71B0-4782-BB01-0888C0C85FFE}"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748324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hteck 6">
            <a:extLst>
              <a:ext uri="{FF2B5EF4-FFF2-40B4-BE49-F238E27FC236}">
                <a16:creationId xmlns:a16="http://schemas.microsoft.com/office/drawing/2014/main" id="{929BCC62-6C59-4903-98EE-50D2CD6B24D0}"/>
              </a:ext>
            </a:extLst>
          </p:cNvPr>
          <p:cNvSpPr/>
          <p:nvPr userDrawn="1"/>
        </p:nvSpPr>
        <p:spPr>
          <a:xfrm>
            <a:off x="0" y="6308725"/>
            <a:ext cx="12192000" cy="549274"/>
          </a:xfrm>
          <a:prstGeom prst="rect">
            <a:avLst/>
          </a:prstGeom>
          <a:solidFill>
            <a:srgbClr val="0080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DE" sz="1800" dirty="0">
              <a:solidFill>
                <a:schemeClr val="bg1"/>
              </a:solidFill>
            </a:endParaRPr>
          </a:p>
        </p:txBody>
      </p:sp>
      <p:sp>
        <p:nvSpPr>
          <p:cNvPr id="6" name="Foliennummernplatzhalter 5"/>
          <p:cNvSpPr>
            <a:spLocks noGrp="1"/>
          </p:cNvSpPr>
          <p:nvPr>
            <p:ph type="sldNum" sz="quarter" idx="4"/>
          </p:nvPr>
        </p:nvSpPr>
        <p:spPr>
          <a:xfrm>
            <a:off x="8737600" y="6399897"/>
            <a:ext cx="2844800" cy="365125"/>
          </a:xfrm>
          <a:prstGeom prst="rect">
            <a:avLst/>
          </a:prstGeom>
        </p:spPr>
        <p:txBody>
          <a:bodyPr vert="horz" lIns="91440" tIns="45720" rIns="91440" bIns="45720" rtlCol="0" anchor="ctr"/>
          <a:lstStyle>
            <a:lvl1pPr algn="r">
              <a:defRPr sz="1200">
                <a:solidFill>
                  <a:schemeClr val="bg1"/>
                </a:solidFill>
              </a:defRPr>
            </a:lvl1pPr>
          </a:lstStyle>
          <a:p>
            <a:fld id="{835A28FC-71B0-4782-BB01-0888C0C85FFE}" type="slidenum">
              <a:rPr lang="en-GB" smtClean="0"/>
              <a:pPr/>
              <a:t>‹#›</a:t>
            </a:fld>
            <a:endParaRPr lang="en-GB" dirty="0"/>
          </a:p>
        </p:txBody>
      </p:sp>
      <p:sp>
        <p:nvSpPr>
          <p:cNvPr id="4" name="Rectangle 3">
            <a:extLst>
              <a:ext uri="{FF2B5EF4-FFF2-40B4-BE49-F238E27FC236}">
                <a16:creationId xmlns:a16="http://schemas.microsoft.com/office/drawing/2014/main" id="{C5ACFC5F-9CAC-19DE-8FEA-C9FEC70A9C6E}"/>
              </a:ext>
            </a:extLst>
          </p:cNvPr>
          <p:cNvSpPr/>
          <p:nvPr userDrawn="1"/>
        </p:nvSpPr>
        <p:spPr>
          <a:xfrm>
            <a:off x="9912424" y="92978"/>
            <a:ext cx="2160240" cy="872333"/>
          </a:xfrm>
          <a:prstGeom prst="rect">
            <a:avLst/>
          </a:prstGeom>
          <a:solidFill>
            <a:srgbClr val="008080"/>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KM4B </a:t>
            </a:r>
            <a:br>
              <a:rPr lang="en-US" sz="2400" dirty="0"/>
            </a:br>
            <a:r>
              <a:rPr lang="en-US" sz="2400" dirty="0"/>
              <a:t>Webinar Series</a:t>
            </a:r>
          </a:p>
        </p:txBody>
      </p:sp>
      <p:pic>
        <p:nvPicPr>
          <p:cNvPr id="9" name="Picture 8" descr="Graphical user interface, text&#10;&#10;Description automatically generated">
            <a:extLst>
              <a:ext uri="{FF2B5EF4-FFF2-40B4-BE49-F238E27FC236}">
                <a16:creationId xmlns:a16="http://schemas.microsoft.com/office/drawing/2014/main" id="{8489373A-22A0-9BD5-5EC8-0D83C6445357}"/>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7687772" y="179276"/>
            <a:ext cx="1875954" cy="731961"/>
          </a:xfrm>
          <a:prstGeom prst="rect">
            <a:avLst/>
          </a:prstGeom>
        </p:spPr>
      </p:pic>
    </p:spTree>
    <p:extLst>
      <p:ext uri="{BB962C8B-B14F-4D97-AF65-F5344CB8AC3E}">
        <p14:creationId xmlns:p14="http://schemas.microsoft.com/office/powerpoint/2010/main" val="3265545182"/>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Lst>
  <p:hf hdr="0" dt="0"/>
  <p:txStyles>
    <p:titleStyle>
      <a:lvl1pPr algn="l" defTabSz="914400" rtl="0" eaLnBrk="1" latinLnBrk="0" hangingPunct="1">
        <a:spcBef>
          <a:spcPct val="0"/>
        </a:spcBef>
        <a:buNone/>
        <a:defRPr sz="4400" b="1" kern="1200">
          <a:solidFill>
            <a:srgbClr val="0070C0"/>
          </a:solidFill>
          <a:latin typeface="Georgia" panose="02040502050405020303" pitchFamily="18"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km4b.cbd.int/webinars"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8" Type="http://schemas.openxmlformats.org/officeDocument/2006/relationships/hyperlink" Target="https://geobon.org/" TargetMode="External"/><Relationship Id="rId3" Type="http://schemas.openxmlformats.org/officeDocument/2006/relationships/hyperlink" Target="https://www.informea.org/en" TargetMode="External"/><Relationship Id="rId7" Type="http://schemas.openxmlformats.org/officeDocument/2006/relationships/hyperlink" Target="https://ipbes.net/knowledge-data" TargetMode="External"/><Relationship Id="rId12" Type="http://schemas.openxmlformats.org/officeDocument/2006/relationships/hyperlink" Target="https://ibol.org/" TargetMode="External"/><Relationship Id="rId2" Type="http://schemas.openxmlformats.org/officeDocument/2006/relationships/hyperlink" Target="https://chm.cbd.int/" TargetMode="External"/><Relationship Id="rId1" Type="http://schemas.openxmlformats.org/officeDocument/2006/relationships/slideLayout" Target="../slideLayouts/slideLayout9.xml"/><Relationship Id="rId6" Type="http://schemas.openxmlformats.org/officeDocument/2006/relationships/hyperlink" Target="https://unbiodiversitylab.org/" TargetMode="External"/><Relationship Id="rId11" Type="http://schemas.openxmlformats.org/officeDocument/2006/relationships/hyperlink" Target="https://eol.org/" TargetMode="External"/><Relationship Id="rId5" Type="http://schemas.openxmlformats.org/officeDocument/2006/relationships/hyperlink" Target="https://wesr.unep.org/" TargetMode="External"/><Relationship Id="rId10" Type="http://schemas.openxmlformats.org/officeDocument/2006/relationships/hyperlink" Target="https://www.gbif.org/" TargetMode="External"/><Relationship Id="rId4" Type="http://schemas.openxmlformats.org/officeDocument/2006/relationships/hyperlink" Target="https://www.unep-wcmc.org/" TargetMode="External"/><Relationship Id="rId9" Type="http://schemas.openxmlformats.org/officeDocument/2006/relationships/hyperlink" Target="https://www.iucnredlist.org/assessment/sis"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hyperlink" Target="https://www.cbd.int/doc/decisions/cop-13/cop-13-dec-23-en.pdf"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BCAD191-97D7-859C-24D0-867DBA6257E7}"/>
              </a:ext>
            </a:extLst>
          </p:cNvPr>
          <p:cNvSpPr txBox="1"/>
          <p:nvPr/>
        </p:nvSpPr>
        <p:spPr>
          <a:xfrm>
            <a:off x="456236" y="1268760"/>
            <a:ext cx="11279528" cy="6863417"/>
          </a:xfrm>
          <a:prstGeom prst="rect">
            <a:avLst/>
          </a:prstGeom>
          <a:noFill/>
        </p:spPr>
        <p:txBody>
          <a:bodyPr wrap="square" rtlCol="0">
            <a:spAutoFit/>
          </a:bodyPr>
          <a:lstStyle/>
          <a:p>
            <a:pPr algn="ctr"/>
            <a:r>
              <a:rPr lang="en-US" sz="4800" dirty="0">
                <a:solidFill>
                  <a:schemeClr val="tx2">
                    <a:lumMod val="60000"/>
                    <a:lumOff val="40000"/>
                  </a:schemeClr>
                </a:solidFill>
              </a:rPr>
              <a:t>Knowledge Management for Biodiversity (KM4B) - Webinar 1</a:t>
            </a:r>
          </a:p>
          <a:p>
            <a:pPr algn="ctr"/>
            <a:endParaRPr lang="en-US" sz="3200" b="1" dirty="0"/>
          </a:p>
          <a:p>
            <a:pPr algn="ctr"/>
            <a:endParaRPr lang="en-US" sz="3200" b="1" dirty="0"/>
          </a:p>
          <a:p>
            <a:pPr algn="ctr"/>
            <a:r>
              <a:rPr lang="en-US" sz="3200" b="1" dirty="0"/>
              <a:t>Introduction to KM under the Convention and its Protocols</a:t>
            </a:r>
          </a:p>
          <a:p>
            <a:pPr algn="ctr"/>
            <a:endParaRPr lang="en-US" sz="3200" b="1" dirty="0"/>
          </a:p>
          <a:p>
            <a:pPr algn="ctr"/>
            <a:r>
              <a:rPr lang="en-US" sz="3200" b="1" i="1" dirty="0">
                <a:solidFill>
                  <a:schemeClr val="accent3"/>
                </a:solidFill>
              </a:rPr>
              <a:t>Erie Tamale</a:t>
            </a:r>
          </a:p>
          <a:p>
            <a:pPr algn="ctr"/>
            <a:r>
              <a:rPr lang="en-US" sz="3200" b="1" i="1" dirty="0">
                <a:solidFill>
                  <a:schemeClr val="accent3"/>
                </a:solidFill>
              </a:rPr>
              <a:t>Capacity Building and Knowledge Management Unit</a:t>
            </a:r>
          </a:p>
          <a:p>
            <a:pPr algn="ctr"/>
            <a:r>
              <a:rPr lang="en-US" sz="3200" b="1" i="1" dirty="0">
                <a:solidFill>
                  <a:schemeClr val="accent3"/>
                </a:solidFill>
              </a:rPr>
              <a:t>Implementation Support Division</a:t>
            </a:r>
          </a:p>
          <a:p>
            <a:pPr algn="ctr"/>
            <a:endParaRPr lang="en-US" sz="6000" dirty="0"/>
          </a:p>
          <a:p>
            <a:pPr algn="ctr"/>
            <a:endParaRPr lang="en-US" sz="6000" dirty="0"/>
          </a:p>
        </p:txBody>
      </p:sp>
    </p:spTree>
    <p:extLst>
      <p:ext uri="{BB962C8B-B14F-4D97-AF65-F5344CB8AC3E}">
        <p14:creationId xmlns:p14="http://schemas.microsoft.com/office/powerpoint/2010/main" val="14206692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D061CA86-5241-3CBA-FF6D-BD498F643037}"/>
              </a:ext>
            </a:extLst>
          </p:cNvPr>
          <p:cNvSpPr>
            <a:spLocks noGrp="1"/>
          </p:cNvSpPr>
          <p:nvPr>
            <p:ph type="ftr" sz="quarter" idx="11"/>
          </p:nvPr>
        </p:nvSpPr>
        <p:spPr/>
        <p:txBody>
          <a:bodyPr/>
          <a:lstStyle/>
          <a:p>
            <a:r>
              <a:rPr lang="en-GB"/>
              <a:t>Knowledge for Development Partnership</a:t>
            </a:r>
            <a:endParaRPr lang="en-GB" dirty="0"/>
          </a:p>
        </p:txBody>
      </p:sp>
      <p:sp>
        <p:nvSpPr>
          <p:cNvPr id="4" name="Slide Number Placeholder 3">
            <a:extLst>
              <a:ext uri="{FF2B5EF4-FFF2-40B4-BE49-F238E27FC236}">
                <a16:creationId xmlns:a16="http://schemas.microsoft.com/office/drawing/2014/main" id="{FAB14829-E1F0-D2C3-AD10-0738B6320256}"/>
              </a:ext>
            </a:extLst>
          </p:cNvPr>
          <p:cNvSpPr>
            <a:spLocks noGrp="1"/>
          </p:cNvSpPr>
          <p:nvPr>
            <p:ph type="sldNum" sz="quarter" idx="12"/>
          </p:nvPr>
        </p:nvSpPr>
        <p:spPr/>
        <p:txBody>
          <a:bodyPr/>
          <a:lstStyle/>
          <a:p>
            <a:fld id="{835A28FC-71B0-4782-BB01-0888C0C85FFE}" type="slidenum">
              <a:rPr lang="en-GB" smtClean="0"/>
              <a:pPr/>
              <a:t>10</a:t>
            </a:fld>
            <a:endParaRPr lang="en-GB"/>
          </a:p>
        </p:txBody>
      </p:sp>
      <p:sp>
        <p:nvSpPr>
          <p:cNvPr id="5" name="Content Placeholder 12">
            <a:extLst>
              <a:ext uri="{FF2B5EF4-FFF2-40B4-BE49-F238E27FC236}">
                <a16:creationId xmlns:a16="http://schemas.microsoft.com/office/drawing/2014/main" id="{612C3054-9EEA-E9E8-6558-42FF0AF0DEFB}"/>
              </a:ext>
            </a:extLst>
          </p:cNvPr>
          <p:cNvSpPr txBox="1">
            <a:spLocks/>
          </p:cNvSpPr>
          <p:nvPr/>
        </p:nvSpPr>
        <p:spPr>
          <a:xfrm>
            <a:off x="208823" y="1292414"/>
            <a:ext cx="11774354" cy="547260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Georgia" panose="02040502050405020303"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spcBef>
                <a:spcPts val="1200"/>
              </a:spcBef>
              <a:spcAft>
                <a:spcPts val="1200"/>
              </a:spcAft>
            </a:pPr>
            <a:r>
              <a:rPr lang="en-GB" sz="2800" dirty="0"/>
              <a:t> </a:t>
            </a:r>
            <a:r>
              <a:rPr lang="en-US" sz="2800" dirty="0">
                <a:latin typeface="+mn-lt"/>
              </a:rPr>
              <a:t>KM is one of the key means of implementation that will underpin the GBF goals and targets</a:t>
            </a:r>
          </a:p>
          <a:p>
            <a:pPr algn="just">
              <a:spcBef>
                <a:spcPts val="1200"/>
              </a:spcBef>
              <a:spcAft>
                <a:spcPts val="1200"/>
              </a:spcAft>
            </a:pPr>
            <a:r>
              <a:rPr lang="en-US" sz="2800" dirty="0">
                <a:latin typeface="+mn-lt"/>
              </a:rPr>
              <a:t>Easy and timely access to available biodiversity DIK is critical for effective biodiversity planning, policy/decision-making and implementation</a:t>
            </a:r>
          </a:p>
          <a:p>
            <a:pPr algn="just">
              <a:spcBef>
                <a:spcPts val="1200"/>
              </a:spcBef>
              <a:spcAft>
                <a:spcPts val="1200"/>
              </a:spcAft>
            </a:pPr>
            <a:r>
              <a:rPr lang="en-US" sz="2800" dirty="0">
                <a:latin typeface="+mn-lt"/>
              </a:rPr>
              <a:t>Significant biodiversity DIK exist but are often not readily accessible to potential users</a:t>
            </a:r>
          </a:p>
          <a:p>
            <a:pPr algn="just">
              <a:spcBef>
                <a:spcPts val="1200"/>
              </a:spcBef>
              <a:spcAft>
                <a:spcPts val="1200"/>
              </a:spcAft>
            </a:pPr>
            <a:r>
              <a:rPr lang="en-US" sz="2800" dirty="0">
                <a:latin typeface="+mn-lt"/>
              </a:rPr>
              <a:t>Need to facilitate the “discovery” and accessibility of existing biodiversity DIK from all sources</a:t>
            </a:r>
          </a:p>
        </p:txBody>
      </p:sp>
      <p:sp>
        <p:nvSpPr>
          <p:cNvPr id="6" name="Titel 1">
            <a:extLst>
              <a:ext uri="{FF2B5EF4-FFF2-40B4-BE49-F238E27FC236}">
                <a16:creationId xmlns:a16="http://schemas.microsoft.com/office/drawing/2014/main" id="{3E40D470-B7A7-92A3-A478-87183530633D}"/>
              </a:ext>
            </a:extLst>
          </p:cNvPr>
          <p:cNvSpPr txBox="1">
            <a:spLocks/>
          </p:cNvSpPr>
          <p:nvPr/>
        </p:nvSpPr>
        <p:spPr>
          <a:xfrm>
            <a:off x="3981376" y="1700808"/>
            <a:ext cx="8229600" cy="720080"/>
          </a:xfrm>
          <a:prstGeom prst="rect">
            <a:avLst/>
          </a:prstGeom>
        </p:spPr>
        <p:txBody>
          <a:bodyPr/>
          <a:lstStyle>
            <a:lvl1pPr>
              <a:spcBef>
                <a:spcPct val="0"/>
              </a:spcBef>
              <a:buNone/>
              <a:defRPr sz="4400" b="1">
                <a:solidFill>
                  <a:srgbClr val="0070C0"/>
                </a:solidFill>
                <a:latin typeface="Georgia" panose="02040502050405020303" pitchFamily="18" charset="0"/>
                <a:ea typeface="+mj-ea"/>
                <a:cs typeface="+mj-cs"/>
              </a:defRPr>
            </a:lvl1pPr>
          </a:lstStyle>
          <a:p>
            <a:endParaRPr lang="de-AT" sz="3000" dirty="0"/>
          </a:p>
        </p:txBody>
      </p:sp>
      <p:sp>
        <p:nvSpPr>
          <p:cNvPr id="7" name="TextBox 6">
            <a:extLst>
              <a:ext uri="{FF2B5EF4-FFF2-40B4-BE49-F238E27FC236}">
                <a16:creationId xmlns:a16="http://schemas.microsoft.com/office/drawing/2014/main" id="{0A1AE374-2164-D1DC-3CC7-D5F85302824C}"/>
              </a:ext>
            </a:extLst>
          </p:cNvPr>
          <p:cNvSpPr txBox="1"/>
          <p:nvPr/>
        </p:nvSpPr>
        <p:spPr>
          <a:xfrm>
            <a:off x="551384" y="262389"/>
            <a:ext cx="6096000" cy="646331"/>
          </a:xfrm>
          <a:prstGeom prst="rect">
            <a:avLst/>
          </a:prstGeom>
          <a:solidFill>
            <a:schemeClr val="accent1">
              <a:lumMod val="50000"/>
            </a:schemeClr>
          </a:solidFill>
        </p:spPr>
        <p:txBody>
          <a:bodyPr wrap="square">
            <a:spAutoFit/>
          </a:bodyPr>
          <a:lstStyle/>
          <a:p>
            <a:r>
              <a:rPr lang="de-AT" sz="3600" dirty="0">
                <a:solidFill>
                  <a:schemeClr val="bg1"/>
                </a:solidFill>
              </a:rPr>
              <a:t>Key </a:t>
            </a:r>
            <a:r>
              <a:rPr lang="de-AT" sz="3600" dirty="0" err="1">
                <a:solidFill>
                  <a:schemeClr val="bg1"/>
                </a:solidFill>
              </a:rPr>
              <a:t>Observations</a:t>
            </a:r>
            <a:r>
              <a:rPr lang="de-AT" sz="3600" dirty="0">
                <a:solidFill>
                  <a:schemeClr val="bg1"/>
                </a:solidFill>
              </a:rPr>
              <a:t> and </a:t>
            </a:r>
            <a:r>
              <a:rPr lang="de-AT" sz="3600" dirty="0" err="1">
                <a:solidFill>
                  <a:schemeClr val="bg1"/>
                </a:solidFill>
              </a:rPr>
              <a:t>Lessons</a:t>
            </a:r>
            <a:endParaRPr lang="de-AT" sz="3600" dirty="0">
              <a:solidFill>
                <a:schemeClr val="bg1"/>
              </a:solidFill>
            </a:endParaRPr>
          </a:p>
        </p:txBody>
      </p:sp>
    </p:spTree>
    <p:extLst>
      <p:ext uri="{BB962C8B-B14F-4D97-AF65-F5344CB8AC3E}">
        <p14:creationId xmlns:p14="http://schemas.microsoft.com/office/powerpoint/2010/main" val="24489909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12">
            <a:extLst>
              <a:ext uri="{FF2B5EF4-FFF2-40B4-BE49-F238E27FC236}">
                <a16:creationId xmlns:a16="http://schemas.microsoft.com/office/drawing/2014/main" id="{47B9B9B5-5B07-9991-1C1D-8F2D7BCBF48E}"/>
              </a:ext>
            </a:extLst>
          </p:cNvPr>
          <p:cNvSpPr txBox="1">
            <a:spLocks/>
          </p:cNvSpPr>
          <p:nvPr/>
        </p:nvSpPr>
        <p:spPr>
          <a:xfrm>
            <a:off x="551384" y="1268760"/>
            <a:ext cx="11449272" cy="482453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Georgia" panose="02040502050405020303"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1200"/>
              </a:spcBef>
              <a:spcAft>
                <a:spcPts val="1200"/>
              </a:spcAft>
              <a:buNone/>
            </a:pPr>
            <a:r>
              <a:rPr lang="en-US" sz="2800" dirty="0">
                <a:latin typeface="+mn-lt"/>
              </a:rPr>
              <a:t>There is also a need to: </a:t>
            </a:r>
          </a:p>
          <a:p>
            <a:pPr algn="just">
              <a:spcBef>
                <a:spcPts val="1200"/>
              </a:spcBef>
              <a:spcAft>
                <a:spcPts val="1200"/>
              </a:spcAft>
            </a:pPr>
            <a:r>
              <a:rPr lang="en-US" sz="2800" dirty="0">
                <a:latin typeface="+mn-lt"/>
              </a:rPr>
              <a:t>Leverage existing biodiversity KM initiatives and networks, </a:t>
            </a:r>
          </a:p>
          <a:p>
            <a:pPr algn="just">
              <a:spcBef>
                <a:spcPts val="1200"/>
              </a:spcBef>
              <a:spcAft>
                <a:spcPts val="1200"/>
              </a:spcAft>
            </a:pPr>
            <a:r>
              <a:rPr lang="en-US" sz="2800" dirty="0">
                <a:latin typeface="+mn-lt"/>
              </a:rPr>
              <a:t>Address the knowledge gaps, </a:t>
            </a:r>
          </a:p>
          <a:p>
            <a:pPr algn="just">
              <a:spcBef>
                <a:spcPts val="1200"/>
              </a:spcBef>
              <a:spcAft>
                <a:spcPts val="1200"/>
              </a:spcAft>
            </a:pPr>
            <a:r>
              <a:rPr lang="en-US" sz="2800" dirty="0">
                <a:latin typeface="+mn-lt"/>
              </a:rPr>
              <a:t>Identify and address factors that prevent full access to and usage of existing knowledge  </a:t>
            </a:r>
          </a:p>
          <a:p>
            <a:pPr algn="just">
              <a:spcBef>
                <a:spcPts val="1200"/>
              </a:spcBef>
              <a:spcAft>
                <a:spcPts val="1200"/>
              </a:spcAft>
            </a:pPr>
            <a:r>
              <a:rPr lang="en-US" sz="2800" dirty="0">
                <a:latin typeface="+mn-lt"/>
              </a:rPr>
              <a:t>Enhance coordination and collaboration among relevant KM initiatives, including the KM4AgD</a:t>
            </a:r>
            <a:endParaRPr lang="en-US" sz="2400" dirty="0">
              <a:latin typeface="+mn-lt"/>
            </a:endParaRPr>
          </a:p>
        </p:txBody>
      </p:sp>
      <p:sp>
        <p:nvSpPr>
          <p:cNvPr id="2" name="TextBox 1">
            <a:extLst>
              <a:ext uri="{FF2B5EF4-FFF2-40B4-BE49-F238E27FC236}">
                <a16:creationId xmlns:a16="http://schemas.microsoft.com/office/drawing/2014/main" id="{2F8AD888-A896-4164-06BB-96999C0F3C5A}"/>
              </a:ext>
            </a:extLst>
          </p:cNvPr>
          <p:cNvSpPr txBox="1"/>
          <p:nvPr/>
        </p:nvSpPr>
        <p:spPr>
          <a:xfrm>
            <a:off x="551384" y="262389"/>
            <a:ext cx="6096000" cy="646331"/>
          </a:xfrm>
          <a:prstGeom prst="rect">
            <a:avLst/>
          </a:prstGeom>
          <a:solidFill>
            <a:schemeClr val="accent1">
              <a:lumMod val="50000"/>
            </a:schemeClr>
          </a:solidFill>
        </p:spPr>
        <p:txBody>
          <a:bodyPr wrap="square">
            <a:spAutoFit/>
          </a:bodyPr>
          <a:lstStyle/>
          <a:p>
            <a:r>
              <a:rPr lang="de-AT" sz="3600" dirty="0">
                <a:solidFill>
                  <a:schemeClr val="bg1"/>
                </a:solidFill>
              </a:rPr>
              <a:t>Key </a:t>
            </a:r>
            <a:r>
              <a:rPr lang="de-AT" sz="3600" dirty="0" err="1">
                <a:solidFill>
                  <a:schemeClr val="bg1"/>
                </a:solidFill>
              </a:rPr>
              <a:t>Observations</a:t>
            </a:r>
            <a:r>
              <a:rPr lang="de-AT" sz="3600" dirty="0">
                <a:solidFill>
                  <a:schemeClr val="bg1"/>
                </a:solidFill>
              </a:rPr>
              <a:t> and </a:t>
            </a:r>
            <a:r>
              <a:rPr lang="de-AT" sz="3600" dirty="0" err="1">
                <a:solidFill>
                  <a:schemeClr val="bg1"/>
                </a:solidFill>
              </a:rPr>
              <a:t>Lessons</a:t>
            </a:r>
            <a:endParaRPr lang="de-AT" sz="3600" dirty="0">
              <a:solidFill>
                <a:schemeClr val="bg1"/>
              </a:solidFill>
            </a:endParaRPr>
          </a:p>
        </p:txBody>
      </p:sp>
    </p:spTree>
    <p:extLst>
      <p:ext uri="{BB962C8B-B14F-4D97-AF65-F5344CB8AC3E}">
        <p14:creationId xmlns:p14="http://schemas.microsoft.com/office/powerpoint/2010/main" val="18554390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a:extLst>
              <a:ext uri="{FF2B5EF4-FFF2-40B4-BE49-F238E27FC236}">
                <a16:creationId xmlns:a16="http://schemas.microsoft.com/office/drawing/2014/main" id="{F3D8ECEA-A2B9-776D-949C-E3C5CEE06B4A}"/>
              </a:ext>
            </a:extLst>
          </p:cNvPr>
          <p:cNvSpPr>
            <a:spLocks noGrp="1"/>
          </p:cNvSpPr>
          <p:nvPr>
            <p:ph idx="1"/>
          </p:nvPr>
        </p:nvSpPr>
        <p:spPr>
          <a:xfrm>
            <a:off x="335360" y="980728"/>
            <a:ext cx="11260250" cy="4896544"/>
          </a:xfrm>
        </p:spPr>
        <p:txBody>
          <a:bodyPr>
            <a:noAutofit/>
          </a:bodyPr>
          <a:lstStyle/>
          <a:p>
            <a:pPr>
              <a:lnSpc>
                <a:spcPct val="150000"/>
              </a:lnSpc>
            </a:pPr>
            <a:r>
              <a:rPr lang="en-GB" sz="2400" b="1" dirty="0">
                <a:ea typeface="Calibri" panose="020F0502020204030204" pitchFamily="34" charset="0"/>
                <a:cs typeface="Arial" panose="020B0604020202020204" pitchFamily="34" charset="0"/>
              </a:rPr>
              <a:t>Knowledge needs to be managed </a:t>
            </a:r>
            <a:r>
              <a:rPr lang="en-GB" sz="2400" dirty="0">
                <a:ea typeface="Calibri" panose="020F0502020204030204" pitchFamily="34" charset="0"/>
                <a:cs typeface="Arial" panose="020B0604020202020204" pitchFamily="34" charset="0"/>
              </a:rPr>
              <a:t>professionally across organisations to create vital and performative </a:t>
            </a:r>
            <a:r>
              <a:rPr lang="en-GB" sz="2400" b="1" dirty="0">
                <a:ea typeface="Calibri" panose="020F0502020204030204" pitchFamily="34" charset="0"/>
                <a:cs typeface="Arial" panose="020B0604020202020204" pitchFamily="34" charset="0"/>
              </a:rPr>
              <a:t>knowledge ecosystems</a:t>
            </a:r>
            <a:r>
              <a:rPr lang="en-GB" sz="2400" dirty="0">
                <a:ea typeface="Calibri" panose="020F0502020204030204" pitchFamily="34" charset="0"/>
                <a:cs typeface="Arial" panose="020B0604020202020204" pitchFamily="34" charset="0"/>
              </a:rPr>
              <a:t>.</a:t>
            </a:r>
          </a:p>
          <a:p>
            <a:pPr>
              <a:lnSpc>
                <a:spcPct val="150000"/>
              </a:lnSpc>
            </a:pPr>
            <a:r>
              <a:rPr lang="de-DE" sz="2400" b="1" dirty="0" err="1">
                <a:solidFill>
                  <a:srgbClr val="000000"/>
                </a:solidFill>
                <a:ea typeface="Calibri" panose="020F0502020204030204" pitchFamily="34" charset="0"/>
                <a:cs typeface="Arial" panose="020B0604020202020204" pitchFamily="34" charset="0"/>
              </a:rPr>
              <a:t>Qualified</a:t>
            </a:r>
            <a:r>
              <a:rPr lang="de-DE" sz="2400" b="1" dirty="0">
                <a:solidFill>
                  <a:srgbClr val="000000"/>
                </a:solidFill>
                <a:ea typeface="Calibri" panose="020F0502020204030204" pitchFamily="34" charset="0"/>
                <a:cs typeface="Arial" panose="020B0604020202020204" pitchFamily="34" charset="0"/>
              </a:rPr>
              <a:t> Knowledge Managers </a:t>
            </a:r>
            <a:r>
              <a:rPr lang="de-DE" sz="2400" dirty="0" err="1">
                <a:solidFill>
                  <a:srgbClr val="000000"/>
                </a:solidFill>
                <a:ea typeface="Calibri" panose="020F0502020204030204" pitchFamily="34" charset="0"/>
                <a:cs typeface="Arial" panose="020B0604020202020204" pitchFamily="34" charset="0"/>
              </a:rPr>
              <a:t>are</a:t>
            </a:r>
            <a:r>
              <a:rPr lang="de-DE" sz="2400" dirty="0">
                <a:solidFill>
                  <a:srgbClr val="000000"/>
                </a:solidFill>
                <a:ea typeface="Calibri" panose="020F0502020204030204" pitchFamily="34" charset="0"/>
                <a:cs typeface="Arial" panose="020B0604020202020204" pitchFamily="34" charset="0"/>
              </a:rPr>
              <a:t> </a:t>
            </a:r>
            <a:r>
              <a:rPr lang="de-DE" sz="2400" dirty="0" err="1">
                <a:solidFill>
                  <a:srgbClr val="000000"/>
                </a:solidFill>
                <a:ea typeface="Calibri" panose="020F0502020204030204" pitchFamily="34" charset="0"/>
                <a:cs typeface="Arial" panose="020B0604020202020204" pitchFamily="34" charset="0"/>
              </a:rPr>
              <a:t>needed</a:t>
            </a:r>
            <a:r>
              <a:rPr lang="de-DE" sz="2400" dirty="0">
                <a:solidFill>
                  <a:srgbClr val="000000"/>
                </a:solidFill>
                <a:ea typeface="Calibri" panose="020F0502020204030204" pitchFamily="34" charset="0"/>
                <a:cs typeface="Arial" panose="020B0604020202020204" pitchFamily="34" charset="0"/>
              </a:rPr>
              <a:t> in all </a:t>
            </a:r>
            <a:r>
              <a:rPr lang="de-DE" sz="2400" dirty="0" err="1">
                <a:solidFill>
                  <a:srgbClr val="000000"/>
                </a:solidFill>
                <a:ea typeface="Calibri" panose="020F0502020204030204" pitchFamily="34" charset="0"/>
                <a:cs typeface="Arial" panose="020B0604020202020204" pitchFamily="34" charset="0"/>
              </a:rPr>
              <a:t>sectors</a:t>
            </a:r>
            <a:r>
              <a:rPr lang="de-DE" sz="2400" dirty="0">
                <a:solidFill>
                  <a:srgbClr val="000000"/>
                </a:solidFill>
                <a:ea typeface="Calibri" panose="020F0502020204030204" pitchFamily="34" charset="0"/>
                <a:cs typeface="Arial" panose="020B0604020202020204" pitchFamily="34" charset="0"/>
              </a:rPr>
              <a:t> and at all </a:t>
            </a:r>
            <a:r>
              <a:rPr lang="de-DE" sz="2400" dirty="0" err="1">
                <a:solidFill>
                  <a:srgbClr val="000000"/>
                </a:solidFill>
                <a:ea typeface="Calibri" panose="020F0502020204030204" pitchFamily="34" charset="0"/>
                <a:cs typeface="Arial" panose="020B0604020202020204" pitchFamily="34" charset="0"/>
              </a:rPr>
              <a:t>levels</a:t>
            </a:r>
            <a:r>
              <a:rPr lang="de-DE" sz="2400" dirty="0">
                <a:solidFill>
                  <a:srgbClr val="000000"/>
                </a:solidFill>
                <a:ea typeface="Calibri" panose="020F0502020204030204" pitchFamily="34" charset="0"/>
                <a:cs typeface="Arial" panose="020B0604020202020204" pitchFamily="34" charset="0"/>
              </a:rPr>
              <a:t>, and </a:t>
            </a:r>
            <a:r>
              <a:rPr lang="de-DE" sz="2400" dirty="0" err="1">
                <a:solidFill>
                  <a:srgbClr val="000000"/>
                </a:solidFill>
                <a:ea typeface="Calibri" panose="020F0502020204030204" pitchFamily="34" charset="0"/>
                <a:cs typeface="Arial" panose="020B0604020202020204" pitchFamily="34" charset="0"/>
              </a:rPr>
              <a:t>they</a:t>
            </a:r>
            <a:r>
              <a:rPr lang="de-DE" sz="2400" dirty="0">
                <a:solidFill>
                  <a:srgbClr val="000000"/>
                </a:solidFill>
                <a:ea typeface="Calibri" panose="020F0502020204030204" pitchFamily="34" charset="0"/>
                <a:cs typeface="Arial" panose="020B0604020202020204" pitchFamily="34" charset="0"/>
              </a:rPr>
              <a:t> </a:t>
            </a:r>
            <a:r>
              <a:rPr lang="de-DE" sz="2400" dirty="0" err="1">
                <a:solidFill>
                  <a:srgbClr val="000000"/>
                </a:solidFill>
                <a:ea typeface="Calibri" panose="020F0502020204030204" pitchFamily="34" charset="0"/>
                <a:cs typeface="Arial" panose="020B0604020202020204" pitchFamily="34" charset="0"/>
              </a:rPr>
              <a:t>profit</a:t>
            </a:r>
            <a:r>
              <a:rPr lang="de-DE" sz="2400" dirty="0">
                <a:solidFill>
                  <a:srgbClr val="000000"/>
                </a:solidFill>
                <a:ea typeface="Calibri" panose="020F0502020204030204" pitchFamily="34" charset="0"/>
                <a:cs typeface="Arial" panose="020B0604020202020204" pitchFamily="34" charset="0"/>
              </a:rPr>
              <a:t> </a:t>
            </a:r>
            <a:r>
              <a:rPr lang="de-DE" sz="2400" dirty="0" err="1">
                <a:solidFill>
                  <a:srgbClr val="000000"/>
                </a:solidFill>
                <a:ea typeface="Calibri" panose="020F0502020204030204" pitchFamily="34" charset="0"/>
                <a:cs typeface="Arial" panose="020B0604020202020204" pitchFamily="34" charset="0"/>
              </a:rPr>
              <a:t>from</a:t>
            </a:r>
            <a:r>
              <a:rPr lang="de-DE" sz="2400" dirty="0">
                <a:solidFill>
                  <a:srgbClr val="000000"/>
                </a:solidFill>
                <a:ea typeface="Calibri" panose="020F0502020204030204" pitchFamily="34" charset="0"/>
                <a:cs typeface="Arial" panose="020B0604020202020204" pitchFamily="34" charset="0"/>
              </a:rPr>
              <a:t> </a:t>
            </a:r>
            <a:r>
              <a:rPr lang="de-DE" sz="2400" dirty="0" err="1">
                <a:solidFill>
                  <a:srgbClr val="000000"/>
                </a:solidFill>
                <a:ea typeface="Calibri" panose="020F0502020204030204" pitchFamily="34" charset="0"/>
                <a:cs typeface="Arial" panose="020B0604020202020204" pitchFamily="34" charset="0"/>
              </a:rPr>
              <a:t>joint</a:t>
            </a:r>
            <a:r>
              <a:rPr lang="de-DE" sz="2400" dirty="0">
                <a:solidFill>
                  <a:srgbClr val="000000"/>
                </a:solidFill>
                <a:ea typeface="Calibri" panose="020F0502020204030204" pitchFamily="34" charset="0"/>
                <a:cs typeface="Arial" panose="020B0604020202020204" pitchFamily="34" charset="0"/>
              </a:rPr>
              <a:t> </a:t>
            </a:r>
            <a:r>
              <a:rPr lang="de-DE" sz="2400" dirty="0" err="1">
                <a:solidFill>
                  <a:srgbClr val="000000"/>
                </a:solidFill>
                <a:ea typeface="Calibri" panose="020F0502020204030204" pitchFamily="34" charset="0"/>
                <a:cs typeface="Arial" panose="020B0604020202020204" pitchFamily="34" charset="0"/>
              </a:rPr>
              <a:t>learning</a:t>
            </a:r>
            <a:r>
              <a:rPr lang="de-DE" sz="2400" dirty="0">
                <a:solidFill>
                  <a:srgbClr val="000000"/>
                </a:solidFill>
                <a:ea typeface="Calibri" panose="020F0502020204030204" pitchFamily="34" charset="0"/>
                <a:cs typeface="Arial" panose="020B0604020202020204" pitchFamily="34" charset="0"/>
              </a:rPr>
              <a:t> and </a:t>
            </a:r>
            <a:r>
              <a:rPr lang="de-DE" sz="2400" dirty="0" err="1">
                <a:solidFill>
                  <a:srgbClr val="000000"/>
                </a:solidFill>
                <a:ea typeface="Calibri" panose="020F0502020204030204" pitchFamily="34" charset="0"/>
                <a:cs typeface="Arial" panose="020B0604020202020204" pitchFamily="34" charset="0"/>
              </a:rPr>
              <a:t>experience</a:t>
            </a:r>
            <a:r>
              <a:rPr lang="de-DE" sz="2400" dirty="0">
                <a:solidFill>
                  <a:srgbClr val="000000"/>
                </a:solidFill>
                <a:ea typeface="Calibri" panose="020F0502020204030204" pitchFamily="34" charset="0"/>
                <a:cs typeface="Arial" panose="020B0604020202020204" pitchFamily="34" charset="0"/>
              </a:rPr>
              <a:t> </a:t>
            </a:r>
            <a:r>
              <a:rPr lang="de-DE" sz="2400" dirty="0" err="1">
                <a:solidFill>
                  <a:srgbClr val="000000"/>
                </a:solidFill>
                <a:ea typeface="Calibri" panose="020F0502020204030204" pitchFamily="34" charset="0"/>
                <a:cs typeface="Arial" panose="020B0604020202020204" pitchFamily="34" charset="0"/>
              </a:rPr>
              <a:t>sharing</a:t>
            </a:r>
            <a:r>
              <a:rPr lang="de-DE" sz="2400" dirty="0">
                <a:solidFill>
                  <a:srgbClr val="000000"/>
                </a:solidFill>
                <a:ea typeface="Calibri" panose="020F0502020204030204" pitchFamily="34" charset="0"/>
                <a:cs typeface="Arial" panose="020B0604020202020204" pitchFamily="34" charset="0"/>
              </a:rPr>
              <a:t>. </a:t>
            </a:r>
          </a:p>
          <a:p>
            <a:pPr>
              <a:lnSpc>
                <a:spcPct val="150000"/>
              </a:lnSpc>
            </a:pPr>
            <a:r>
              <a:rPr lang="de-DE" sz="2400" dirty="0">
                <a:solidFill>
                  <a:srgbClr val="000000"/>
                </a:solidFill>
                <a:ea typeface="Calibri" panose="020F0502020204030204" pitchFamily="34" charset="0"/>
                <a:cs typeface="Arial" panose="020B0604020202020204" pitchFamily="34" charset="0"/>
              </a:rPr>
              <a:t>Due to the </a:t>
            </a:r>
            <a:r>
              <a:rPr lang="de-DE" sz="2400" dirty="0" err="1">
                <a:solidFill>
                  <a:srgbClr val="000000"/>
                </a:solidFill>
                <a:ea typeface="Calibri" panose="020F0502020204030204" pitchFamily="34" charset="0"/>
                <a:cs typeface="Arial" panose="020B0604020202020204" pitchFamily="34" charset="0"/>
              </a:rPr>
              <a:t>complexity</a:t>
            </a:r>
            <a:r>
              <a:rPr lang="de-DE" sz="2400" dirty="0">
                <a:solidFill>
                  <a:srgbClr val="000000"/>
                </a:solidFill>
                <a:ea typeface="Calibri" panose="020F0502020204030204" pitchFamily="34" charset="0"/>
                <a:cs typeface="Arial" panose="020B0604020202020204" pitchFamily="34" charset="0"/>
              </a:rPr>
              <a:t> and </a:t>
            </a:r>
            <a:r>
              <a:rPr lang="de-DE" sz="2400" dirty="0" err="1">
                <a:solidFill>
                  <a:srgbClr val="000000"/>
                </a:solidFill>
                <a:ea typeface="Calibri" panose="020F0502020204030204" pitchFamily="34" charset="0"/>
                <a:cs typeface="Arial" panose="020B0604020202020204" pitchFamily="34" charset="0"/>
              </a:rPr>
              <a:t>distribution</a:t>
            </a:r>
            <a:r>
              <a:rPr lang="de-DE" sz="2400" dirty="0">
                <a:solidFill>
                  <a:srgbClr val="000000"/>
                </a:solidFill>
                <a:ea typeface="Calibri" panose="020F0502020204030204" pitchFamily="34" charset="0"/>
                <a:cs typeface="Arial" panose="020B0604020202020204" pitchFamily="34" charset="0"/>
              </a:rPr>
              <a:t> of </a:t>
            </a:r>
            <a:r>
              <a:rPr lang="de-DE" sz="2400" dirty="0" err="1">
                <a:solidFill>
                  <a:srgbClr val="000000"/>
                </a:solidFill>
                <a:ea typeface="Calibri" panose="020F0502020204030204" pitchFamily="34" charset="0"/>
                <a:cs typeface="Arial" panose="020B0604020202020204" pitchFamily="34" charset="0"/>
              </a:rPr>
              <a:t>knowledge</a:t>
            </a:r>
            <a:r>
              <a:rPr lang="de-DE" sz="2400" dirty="0">
                <a:solidFill>
                  <a:srgbClr val="000000"/>
                </a:solidFill>
                <a:ea typeface="Calibri" panose="020F0502020204030204" pitchFamily="34" charset="0"/>
                <a:cs typeface="Arial" panose="020B0604020202020204" pitchFamily="34" charset="0"/>
              </a:rPr>
              <a:t> in the </a:t>
            </a:r>
            <a:r>
              <a:rPr lang="de-DE" sz="2400" dirty="0" err="1">
                <a:solidFill>
                  <a:srgbClr val="000000"/>
                </a:solidFill>
                <a:ea typeface="Calibri" panose="020F0502020204030204" pitchFamily="34" charset="0"/>
                <a:cs typeface="Arial" panose="020B0604020202020204" pitchFamily="34" charset="0"/>
              </a:rPr>
              <a:t>biodiversity</a:t>
            </a:r>
            <a:r>
              <a:rPr lang="de-DE" sz="2400" dirty="0">
                <a:solidFill>
                  <a:srgbClr val="000000"/>
                </a:solidFill>
                <a:ea typeface="Calibri" panose="020F0502020204030204" pitchFamily="34" charset="0"/>
                <a:cs typeface="Arial" panose="020B0604020202020204" pitchFamily="34" charset="0"/>
              </a:rPr>
              <a:t> </a:t>
            </a:r>
            <a:r>
              <a:rPr lang="de-DE" sz="2400" dirty="0" err="1">
                <a:solidFill>
                  <a:srgbClr val="000000"/>
                </a:solidFill>
                <a:ea typeface="Calibri" panose="020F0502020204030204" pitchFamily="34" charset="0"/>
                <a:cs typeface="Arial" panose="020B0604020202020204" pitchFamily="34" charset="0"/>
              </a:rPr>
              <a:t>they</a:t>
            </a:r>
            <a:r>
              <a:rPr lang="de-DE" sz="2400" dirty="0">
                <a:solidFill>
                  <a:srgbClr val="000000"/>
                </a:solidFill>
                <a:ea typeface="Calibri" panose="020F0502020204030204" pitchFamily="34" charset="0"/>
                <a:cs typeface="Arial" panose="020B0604020202020204" pitchFamily="34" charset="0"/>
              </a:rPr>
              <a:t> </a:t>
            </a:r>
            <a:r>
              <a:rPr lang="de-DE" sz="2400" b="1" dirty="0" err="1">
                <a:solidFill>
                  <a:srgbClr val="000000"/>
                </a:solidFill>
                <a:ea typeface="Calibri" panose="020F0502020204030204" pitchFamily="34" charset="0"/>
                <a:cs typeface="Arial" panose="020B0604020202020204" pitchFamily="34" charset="0"/>
              </a:rPr>
              <a:t>need</a:t>
            </a:r>
            <a:r>
              <a:rPr lang="de-DE" sz="2400" b="1" dirty="0">
                <a:solidFill>
                  <a:srgbClr val="000000"/>
                </a:solidFill>
                <a:ea typeface="Calibri" panose="020F0502020204030204" pitchFamily="34" charset="0"/>
                <a:cs typeface="Arial" panose="020B0604020202020204" pitchFamily="34" charset="0"/>
              </a:rPr>
              <a:t> to </a:t>
            </a:r>
            <a:r>
              <a:rPr lang="de-DE" sz="2400" b="1" dirty="0" err="1">
                <a:solidFill>
                  <a:srgbClr val="000000"/>
                </a:solidFill>
                <a:ea typeface="Calibri" panose="020F0502020204030204" pitchFamily="34" charset="0"/>
                <a:cs typeface="Arial" panose="020B0604020202020204" pitchFamily="34" charset="0"/>
              </a:rPr>
              <a:t>master</a:t>
            </a:r>
            <a:r>
              <a:rPr lang="de-DE" sz="2400" b="1" dirty="0">
                <a:solidFill>
                  <a:srgbClr val="000000"/>
                </a:solidFill>
                <a:ea typeface="Calibri" panose="020F0502020204030204" pitchFamily="34" charset="0"/>
                <a:cs typeface="Arial" panose="020B0604020202020204" pitchFamily="34" charset="0"/>
              </a:rPr>
              <a:t> the KM Challenges </a:t>
            </a:r>
            <a:r>
              <a:rPr lang="de-DE" sz="2400" b="1" dirty="0" err="1">
                <a:solidFill>
                  <a:srgbClr val="000000"/>
                </a:solidFill>
                <a:ea typeface="Calibri" panose="020F0502020204030204" pitchFamily="34" charset="0"/>
                <a:cs typeface="Arial" panose="020B0604020202020204" pitchFamily="34" charset="0"/>
              </a:rPr>
              <a:t>together</a:t>
            </a:r>
            <a:r>
              <a:rPr lang="de-DE" sz="2400" dirty="0">
                <a:solidFill>
                  <a:srgbClr val="000000"/>
                </a:solidFill>
                <a:ea typeface="Calibri" panose="020F0502020204030204" pitchFamily="34" charset="0"/>
                <a:cs typeface="Arial" panose="020B0604020202020204" pitchFamily="34" charset="0"/>
              </a:rPr>
              <a:t>.</a:t>
            </a:r>
          </a:p>
          <a:p>
            <a:pPr>
              <a:lnSpc>
                <a:spcPct val="150000"/>
              </a:lnSpc>
            </a:pPr>
            <a:r>
              <a:rPr lang="de-DE" sz="2400" dirty="0">
                <a:solidFill>
                  <a:srgbClr val="000000"/>
                </a:solidFill>
                <a:ea typeface="Calibri" panose="020F0502020204030204" pitchFamily="34" charset="0"/>
                <a:cs typeface="Arial" panose="020B0604020202020204" pitchFamily="34" charset="0"/>
              </a:rPr>
              <a:t>Solutions </a:t>
            </a:r>
            <a:r>
              <a:rPr lang="de-DE" sz="2400" dirty="0" err="1">
                <a:solidFill>
                  <a:srgbClr val="000000"/>
                </a:solidFill>
                <a:ea typeface="Calibri" panose="020F0502020204030204" pitchFamily="34" charset="0"/>
                <a:cs typeface="Arial" panose="020B0604020202020204" pitchFamily="34" charset="0"/>
              </a:rPr>
              <a:t>to</a:t>
            </a:r>
            <a:r>
              <a:rPr lang="de-DE" sz="2400" dirty="0">
                <a:solidFill>
                  <a:srgbClr val="000000"/>
                </a:solidFill>
                <a:ea typeface="Calibri" panose="020F0502020204030204" pitchFamily="34" charset="0"/>
                <a:cs typeface="Arial" panose="020B0604020202020204" pitchFamily="34" charset="0"/>
              </a:rPr>
              <a:t> </a:t>
            </a:r>
            <a:r>
              <a:rPr lang="de-DE" sz="2400" dirty="0" err="1">
                <a:solidFill>
                  <a:srgbClr val="000000"/>
                </a:solidFill>
                <a:ea typeface="Calibri" panose="020F0502020204030204" pitchFamily="34" charset="0"/>
                <a:cs typeface="Arial" panose="020B0604020202020204" pitchFamily="34" charset="0"/>
              </a:rPr>
              <a:t>be</a:t>
            </a:r>
            <a:r>
              <a:rPr lang="de-DE" sz="2400" dirty="0">
                <a:solidFill>
                  <a:srgbClr val="000000"/>
                </a:solidFill>
                <a:ea typeface="Calibri" panose="020F0502020204030204" pitchFamily="34" charset="0"/>
                <a:cs typeface="Arial" panose="020B0604020202020204" pitchFamily="34" charset="0"/>
              </a:rPr>
              <a:t> </a:t>
            </a:r>
            <a:r>
              <a:rPr lang="de-DE" sz="2400" b="1" dirty="0" err="1">
                <a:solidFill>
                  <a:srgbClr val="000000"/>
                </a:solidFill>
                <a:ea typeface="Calibri" panose="020F0502020204030204" pitchFamily="34" charset="0"/>
                <a:cs typeface="Arial" panose="020B0604020202020204" pitchFamily="34" charset="0"/>
              </a:rPr>
              <a:t>developed</a:t>
            </a:r>
            <a:r>
              <a:rPr lang="de-DE" sz="2400" b="1" dirty="0">
                <a:solidFill>
                  <a:srgbClr val="000000"/>
                </a:solidFill>
                <a:ea typeface="Calibri" panose="020F0502020204030204" pitchFamily="34" charset="0"/>
                <a:cs typeface="Arial" panose="020B0604020202020204" pitchFamily="34" charset="0"/>
              </a:rPr>
              <a:t> and </a:t>
            </a:r>
            <a:r>
              <a:rPr lang="de-DE" sz="2400" b="1" dirty="0" err="1">
                <a:solidFill>
                  <a:srgbClr val="000000"/>
                </a:solidFill>
                <a:ea typeface="Calibri" panose="020F0502020204030204" pitchFamily="34" charset="0"/>
                <a:cs typeface="Arial" panose="020B0604020202020204" pitchFamily="34" charset="0"/>
              </a:rPr>
              <a:t>implemented</a:t>
            </a:r>
            <a:r>
              <a:rPr lang="de-DE" sz="2400" b="1" dirty="0">
                <a:solidFill>
                  <a:srgbClr val="000000"/>
                </a:solidFill>
                <a:ea typeface="Calibri" panose="020F0502020204030204" pitchFamily="34" charset="0"/>
                <a:cs typeface="Arial" panose="020B0604020202020204" pitchFamily="34" charset="0"/>
              </a:rPr>
              <a:t> in </a:t>
            </a:r>
            <a:r>
              <a:rPr lang="de-DE" sz="2400" b="1" dirty="0" err="1">
                <a:solidFill>
                  <a:srgbClr val="000000"/>
                </a:solidFill>
                <a:ea typeface="Calibri" panose="020F0502020204030204" pitchFamily="34" charset="0"/>
                <a:cs typeface="Arial" panose="020B0604020202020204" pitchFamily="34" charset="0"/>
              </a:rPr>
              <a:t>partnership</a:t>
            </a:r>
            <a:r>
              <a:rPr lang="de-DE" sz="2400" b="1" dirty="0">
                <a:solidFill>
                  <a:srgbClr val="000000"/>
                </a:solidFill>
                <a:ea typeface="Calibri" panose="020F0502020204030204" pitchFamily="34" charset="0"/>
                <a:cs typeface="Arial" panose="020B0604020202020204" pitchFamily="34" charset="0"/>
              </a:rPr>
              <a:t> </a:t>
            </a:r>
            <a:r>
              <a:rPr lang="de-DE" sz="2400" dirty="0" err="1">
                <a:solidFill>
                  <a:srgbClr val="000000"/>
                </a:solidFill>
                <a:ea typeface="Calibri" panose="020F0502020204030204" pitchFamily="34" charset="0"/>
                <a:cs typeface="Arial" panose="020B0604020202020204" pitchFamily="34" charset="0"/>
              </a:rPr>
              <a:t>based</a:t>
            </a:r>
            <a:r>
              <a:rPr lang="de-DE" sz="2400" dirty="0">
                <a:solidFill>
                  <a:srgbClr val="000000"/>
                </a:solidFill>
                <a:ea typeface="Calibri" panose="020F0502020204030204" pitchFamily="34" charset="0"/>
                <a:cs typeface="Arial" panose="020B0604020202020204" pitchFamily="34" charset="0"/>
              </a:rPr>
              <a:t> on an </a:t>
            </a:r>
            <a:r>
              <a:rPr lang="de-DE" sz="2400" dirty="0" err="1">
                <a:solidFill>
                  <a:srgbClr val="000000"/>
                </a:solidFill>
                <a:ea typeface="Calibri" panose="020F0502020204030204" pitchFamily="34" charset="0"/>
                <a:cs typeface="Arial" panose="020B0604020202020204" pitchFamily="34" charset="0"/>
              </a:rPr>
              <a:t>integrated</a:t>
            </a:r>
            <a:r>
              <a:rPr lang="de-DE" sz="2400" dirty="0">
                <a:solidFill>
                  <a:srgbClr val="000000"/>
                </a:solidFill>
                <a:ea typeface="Calibri" panose="020F0502020204030204" pitchFamily="34" charset="0"/>
                <a:cs typeface="Arial" panose="020B0604020202020204" pitchFamily="34" charset="0"/>
              </a:rPr>
              <a:t> KM </a:t>
            </a:r>
            <a:r>
              <a:rPr lang="de-DE" sz="2400" dirty="0" err="1">
                <a:solidFill>
                  <a:srgbClr val="000000"/>
                </a:solidFill>
                <a:ea typeface="Calibri" panose="020F0502020204030204" pitchFamily="34" charset="0"/>
                <a:cs typeface="Arial" panose="020B0604020202020204" pitchFamily="34" charset="0"/>
              </a:rPr>
              <a:t>approach</a:t>
            </a:r>
            <a:r>
              <a:rPr lang="de-DE" sz="2400" dirty="0">
                <a:solidFill>
                  <a:srgbClr val="000000"/>
                </a:solidFill>
                <a:ea typeface="Calibri" panose="020F0502020204030204" pitchFamily="34" charset="0"/>
                <a:cs typeface="Arial" panose="020B0604020202020204" pitchFamily="34" charset="0"/>
              </a:rPr>
              <a:t>.</a:t>
            </a:r>
          </a:p>
        </p:txBody>
      </p:sp>
      <p:sp>
        <p:nvSpPr>
          <p:cNvPr id="2" name="Fußzeilenplatzhalter 1">
            <a:extLst>
              <a:ext uri="{FF2B5EF4-FFF2-40B4-BE49-F238E27FC236}">
                <a16:creationId xmlns:a16="http://schemas.microsoft.com/office/drawing/2014/main" id="{E401AA18-D902-BB8A-197E-E0E9A60E4DFF}"/>
              </a:ext>
            </a:extLst>
          </p:cNvPr>
          <p:cNvSpPr>
            <a:spLocks noGrp="1"/>
          </p:cNvSpPr>
          <p:nvPr>
            <p:ph type="ftr" sz="quarter" idx="11"/>
          </p:nvPr>
        </p:nvSpPr>
        <p:spPr/>
        <p:txBody>
          <a:bodyPr/>
          <a:lstStyle/>
          <a:p>
            <a:r>
              <a:rPr lang="en-GB"/>
              <a:t>Knowledge for Development Partnership</a:t>
            </a:r>
            <a:endParaRPr lang="en-GB" dirty="0"/>
          </a:p>
        </p:txBody>
      </p:sp>
      <p:sp>
        <p:nvSpPr>
          <p:cNvPr id="3" name="Foliennummernplatzhalter 2">
            <a:extLst>
              <a:ext uri="{FF2B5EF4-FFF2-40B4-BE49-F238E27FC236}">
                <a16:creationId xmlns:a16="http://schemas.microsoft.com/office/drawing/2014/main" id="{2C891C9D-20DF-3128-3F70-5F2AF642F42D}"/>
              </a:ext>
            </a:extLst>
          </p:cNvPr>
          <p:cNvSpPr>
            <a:spLocks noGrp="1"/>
          </p:cNvSpPr>
          <p:nvPr>
            <p:ph type="sldNum" sz="quarter" idx="12"/>
          </p:nvPr>
        </p:nvSpPr>
        <p:spPr/>
        <p:txBody>
          <a:bodyPr/>
          <a:lstStyle/>
          <a:p>
            <a:fld id="{835A28FC-71B0-4782-BB01-0888C0C85FFE}" type="slidenum">
              <a:rPr lang="en-GB" smtClean="0">
                <a:solidFill>
                  <a:prstClr val="black">
                    <a:tint val="75000"/>
                  </a:prstClr>
                </a:solidFill>
              </a:rPr>
              <a:pPr/>
              <a:t>12</a:t>
            </a:fld>
            <a:endParaRPr lang="en-GB">
              <a:solidFill>
                <a:prstClr val="black">
                  <a:tint val="75000"/>
                </a:prstClr>
              </a:solidFill>
            </a:endParaRPr>
          </a:p>
        </p:txBody>
      </p:sp>
      <p:sp>
        <p:nvSpPr>
          <p:cNvPr id="7" name="TextBox 6">
            <a:extLst>
              <a:ext uri="{FF2B5EF4-FFF2-40B4-BE49-F238E27FC236}">
                <a16:creationId xmlns:a16="http://schemas.microsoft.com/office/drawing/2014/main" id="{5ED4E5F8-BC36-6F97-89B0-E38FB575F571}"/>
              </a:ext>
            </a:extLst>
          </p:cNvPr>
          <p:cNvSpPr txBox="1"/>
          <p:nvPr/>
        </p:nvSpPr>
        <p:spPr>
          <a:xfrm>
            <a:off x="551383" y="262389"/>
            <a:ext cx="6696745" cy="584775"/>
          </a:xfrm>
          <a:prstGeom prst="rect">
            <a:avLst/>
          </a:prstGeom>
          <a:solidFill>
            <a:schemeClr val="accent1">
              <a:lumMod val="50000"/>
            </a:schemeClr>
          </a:solidFill>
        </p:spPr>
        <p:txBody>
          <a:bodyPr wrap="square">
            <a:spAutoFit/>
          </a:bodyPr>
          <a:lstStyle/>
          <a:p>
            <a:r>
              <a:rPr lang="de-DE" sz="3200" dirty="0">
                <a:solidFill>
                  <a:schemeClr val="bg1"/>
                </a:solidFill>
              </a:rPr>
              <a:t>KM4B Webinar Series: Motivation</a:t>
            </a:r>
            <a:endParaRPr lang="de-AT" sz="3200" cap="none" dirty="0">
              <a:solidFill>
                <a:schemeClr val="bg1"/>
              </a:solidFill>
            </a:endParaRPr>
          </a:p>
        </p:txBody>
      </p:sp>
    </p:spTree>
    <p:extLst>
      <p:ext uri="{BB962C8B-B14F-4D97-AF65-F5344CB8AC3E}">
        <p14:creationId xmlns:p14="http://schemas.microsoft.com/office/powerpoint/2010/main" val="24103487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1109E5B3-8D4C-4044-9E90-5E0A0F2D0CC0}"/>
              </a:ext>
            </a:extLst>
          </p:cNvPr>
          <p:cNvSpPr>
            <a:spLocks noGrp="1"/>
          </p:cNvSpPr>
          <p:nvPr>
            <p:ph type="title" idx="4294967295"/>
          </p:nvPr>
        </p:nvSpPr>
        <p:spPr>
          <a:xfrm>
            <a:off x="1055440" y="2348881"/>
            <a:ext cx="10270844" cy="2808312"/>
          </a:xfrm>
          <a:prstGeom prst="rect">
            <a:avLst/>
          </a:prstGeom>
        </p:spPr>
        <p:txBody>
          <a:bodyPr/>
          <a:lstStyle/>
          <a:p>
            <a:r>
              <a:rPr lang="de-DE" dirty="0">
                <a:cs typeface="Arial" panose="020B0604020202020204" pitchFamily="34" charset="0"/>
              </a:rPr>
              <a:t>Knowledge Management </a:t>
            </a:r>
            <a:r>
              <a:rPr lang="de-DE" dirty="0" err="1">
                <a:cs typeface="Arial" panose="020B0604020202020204" pitchFamily="34" charset="0"/>
              </a:rPr>
              <a:t>for</a:t>
            </a:r>
            <a:r>
              <a:rPr lang="de-DE" dirty="0">
                <a:cs typeface="Arial" panose="020B0604020202020204" pitchFamily="34" charset="0"/>
              </a:rPr>
              <a:t> </a:t>
            </a:r>
            <a:r>
              <a:rPr lang="de-DE" dirty="0" err="1">
                <a:cs typeface="Arial" panose="020B0604020202020204" pitchFamily="34" charset="0"/>
              </a:rPr>
              <a:t>Biodiversity</a:t>
            </a:r>
            <a:r>
              <a:rPr lang="de-DE" dirty="0">
                <a:cs typeface="Arial" panose="020B0604020202020204" pitchFamily="34" charset="0"/>
              </a:rPr>
              <a:t> (KM4B) Initiative</a:t>
            </a:r>
            <a:endParaRPr lang="en-DE" dirty="0">
              <a:latin typeface="Arial" panose="020B0604020202020204" pitchFamily="34" charset="0"/>
              <a:cs typeface="Arial" panose="020B0604020202020204" pitchFamily="34" charset="0"/>
            </a:endParaRPr>
          </a:p>
        </p:txBody>
      </p:sp>
      <p:sp>
        <p:nvSpPr>
          <p:cNvPr id="2" name="Fußzeilenplatzhalter 1">
            <a:extLst>
              <a:ext uri="{FF2B5EF4-FFF2-40B4-BE49-F238E27FC236}">
                <a16:creationId xmlns:a16="http://schemas.microsoft.com/office/drawing/2014/main" id="{BD4267A8-2823-4D8B-A3F5-D839D81CF139}"/>
              </a:ext>
            </a:extLst>
          </p:cNvPr>
          <p:cNvSpPr>
            <a:spLocks noGrp="1"/>
          </p:cNvSpPr>
          <p:nvPr>
            <p:ph type="ftr" sz="quarter" idx="11"/>
          </p:nvPr>
        </p:nvSpPr>
        <p:spPr>
          <a:xfrm>
            <a:off x="609601" y="6399897"/>
            <a:ext cx="7886667" cy="365125"/>
          </a:xfrm>
        </p:spPr>
        <p:txBody>
          <a:bodyPr/>
          <a:lstStyle/>
          <a:p>
            <a:r>
              <a:rPr lang="en-GB" dirty="0"/>
              <a:t>Knowledge for Development Partnership</a:t>
            </a:r>
          </a:p>
        </p:txBody>
      </p:sp>
    </p:spTree>
    <p:extLst>
      <p:ext uri="{BB962C8B-B14F-4D97-AF65-F5344CB8AC3E}">
        <p14:creationId xmlns:p14="http://schemas.microsoft.com/office/powerpoint/2010/main" val="31698824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6C07A2F-9A1D-C2CE-11C9-FBA8E683626F}"/>
              </a:ext>
            </a:extLst>
          </p:cNvPr>
          <p:cNvSpPr>
            <a:spLocks noGrp="1"/>
          </p:cNvSpPr>
          <p:nvPr>
            <p:ph type="title" idx="4294967295"/>
          </p:nvPr>
        </p:nvSpPr>
        <p:spPr>
          <a:xfrm>
            <a:off x="6816080" y="1484784"/>
            <a:ext cx="4176464" cy="3154362"/>
          </a:xfrm>
          <a:prstGeom prst="rect">
            <a:avLst/>
          </a:prstGeom>
        </p:spPr>
        <p:txBody>
          <a:bodyPr/>
          <a:lstStyle/>
          <a:p>
            <a:r>
              <a:rPr lang="de-DE" sz="4000" dirty="0"/>
              <a:t>Knowledge Agenda for Biodiversity (initial </a:t>
            </a:r>
            <a:r>
              <a:rPr lang="de-DE" sz="4000" dirty="0" err="1"/>
              <a:t>idea</a:t>
            </a:r>
            <a:r>
              <a:rPr lang="de-DE" sz="4000" dirty="0"/>
              <a:t>)</a:t>
            </a:r>
            <a:endParaRPr lang="en-DE" sz="4000" dirty="0"/>
          </a:p>
        </p:txBody>
      </p:sp>
      <p:pic>
        <p:nvPicPr>
          <p:cNvPr id="5" name="Grafik 4">
            <a:extLst>
              <a:ext uri="{FF2B5EF4-FFF2-40B4-BE49-F238E27FC236}">
                <a16:creationId xmlns:a16="http://schemas.microsoft.com/office/drawing/2014/main" id="{ABA7EA91-001A-096E-337F-1BC3EC6FD599}"/>
              </a:ext>
            </a:extLst>
          </p:cNvPr>
          <p:cNvPicPr>
            <a:picLocks noChangeAspect="1"/>
          </p:cNvPicPr>
          <p:nvPr/>
        </p:nvPicPr>
        <p:blipFill>
          <a:blip r:embed="rId2"/>
          <a:stretch>
            <a:fillRect/>
          </a:stretch>
        </p:blipFill>
        <p:spPr>
          <a:xfrm>
            <a:off x="412264" y="188640"/>
            <a:ext cx="6048672" cy="6092610"/>
          </a:xfrm>
          <a:prstGeom prst="rect">
            <a:avLst/>
          </a:prstGeom>
        </p:spPr>
      </p:pic>
      <p:sp>
        <p:nvSpPr>
          <p:cNvPr id="3" name="Fußzeilenplatzhalter 1">
            <a:extLst>
              <a:ext uri="{FF2B5EF4-FFF2-40B4-BE49-F238E27FC236}">
                <a16:creationId xmlns:a16="http://schemas.microsoft.com/office/drawing/2014/main" id="{8E9F4A7B-0201-344B-1B9E-96513CFDE042}"/>
              </a:ext>
            </a:extLst>
          </p:cNvPr>
          <p:cNvSpPr>
            <a:spLocks noGrp="1"/>
          </p:cNvSpPr>
          <p:nvPr>
            <p:ph type="ftr" sz="quarter" idx="11"/>
          </p:nvPr>
        </p:nvSpPr>
        <p:spPr>
          <a:xfrm>
            <a:off x="609601" y="6399897"/>
            <a:ext cx="7886667" cy="365125"/>
          </a:xfrm>
        </p:spPr>
        <p:txBody>
          <a:bodyPr/>
          <a:lstStyle/>
          <a:p>
            <a:r>
              <a:rPr lang="en-GB" dirty="0"/>
              <a:t>Knowledge for Development Partnership</a:t>
            </a:r>
          </a:p>
        </p:txBody>
      </p:sp>
    </p:spTree>
    <p:extLst>
      <p:ext uri="{BB962C8B-B14F-4D97-AF65-F5344CB8AC3E}">
        <p14:creationId xmlns:p14="http://schemas.microsoft.com/office/powerpoint/2010/main" val="34410656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3">
            <a:extLst>
              <a:ext uri="{FF2B5EF4-FFF2-40B4-BE49-F238E27FC236}">
                <a16:creationId xmlns:a16="http://schemas.microsoft.com/office/drawing/2014/main" id="{2DB0A01C-B057-6777-C636-9F0DA3128D16}"/>
              </a:ext>
            </a:extLst>
          </p:cNvPr>
          <p:cNvSpPr txBox="1">
            <a:spLocks/>
          </p:cNvSpPr>
          <p:nvPr/>
        </p:nvSpPr>
        <p:spPr>
          <a:xfrm>
            <a:off x="623392" y="1988840"/>
            <a:ext cx="9230816" cy="1143000"/>
          </a:xfrm>
          <a:prstGeom prst="rect">
            <a:avLst/>
          </a:prstGeom>
        </p:spPr>
        <p:txBody>
          <a:bodyPr/>
          <a:lstStyle>
            <a:lvl1pPr algn="l" defTabSz="914400" rtl="0" eaLnBrk="1" latinLnBrk="0" hangingPunct="1">
              <a:spcBef>
                <a:spcPct val="0"/>
              </a:spcBef>
              <a:buNone/>
              <a:defRPr sz="4400" b="1" kern="1200">
                <a:solidFill>
                  <a:srgbClr val="0070C0"/>
                </a:solidFill>
                <a:latin typeface="Georgia" panose="02040502050405020303" pitchFamily="18" charset="0"/>
                <a:ea typeface="+mj-ea"/>
                <a:cs typeface="+mj-cs"/>
              </a:defRPr>
            </a:lvl1pPr>
          </a:lstStyle>
          <a:p>
            <a:r>
              <a:rPr lang="de-DE" dirty="0"/>
              <a:t>KM4B Webinar Series – </a:t>
            </a:r>
            <a:r>
              <a:rPr lang="de-DE" dirty="0" err="1"/>
              <a:t>Scheduled</a:t>
            </a:r>
            <a:r>
              <a:rPr lang="de-DE" dirty="0"/>
              <a:t> Programme</a:t>
            </a:r>
            <a:endParaRPr lang="en-DE" dirty="0"/>
          </a:p>
        </p:txBody>
      </p:sp>
      <p:sp>
        <p:nvSpPr>
          <p:cNvPr id="7" name="TextBox 6">
            <a:extLst>
              <a:ext uri="{FF2B5EF4-FFF2-40B4-BE49-F238E27FC236}">
                <a16:creationId xmlns:a16="http://schemas.microsoft.com/office/drawing/2014/main" id="{E86FBB7F-0ABD-D09E-1BF1-350C36B96F88}"/>
              </a:ext>
            </a:extLst>
          </p:cNvPr>
          <p:cNvSpPr txBox="1"/>
          <p:nvPr/>
        </p:nvSpPr>
        <p:spPr>
          <a:xfrm>
            <a:off x="1415480" y="3933056"/>
            <a:ext cx="7128792" cy="1200329"/>
          </a:xfrm>
          <a:prstGeom prst="rect">
            <a:avLst/>
          </a:prstGeom>
          <a:noFill/>
        </p:spPr>
        <p:txBody>
          <a:bodyPr wrap="square">
            <a:spAutoFit/>
          </a:bodyPr>
          <a:lstStyle/>
          <a:p>
            <a:pPr algn="ctr"/>
            <a:r>
              <a:rPr lang="en-US" sz="3600" dirty="0">
                <a:hlinkClick r:id="rId2"/>
              </a:rPr>
              <a:t>https://km4b.cbd.int/webinars</a:t>
            </a:r>
            <a:endParaRPr lang="en-US" sz="3600" dirty="0"/>
          </a:p>
          <a:p>
            <a:pPr algn="ctr"/>
            <a:endParaRPr lang="en-US" sz="3600" dirty="0"/>
          </a:p>
        </p:txBody>
      </p:sp>
    </p:spTree>
    <p:extLst>
      <p:ext uri="{BB962C8B-B14F-4D97-AF65-F5344CB8AC3E}">
        <p14:creationId xmlns:p14="http://schemas.microsoft.com/office/powerpoint/2010/main" val="6556427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FD72A656-F850-D439-437A-20EB9427FD40}"/>
              </a:ext>
            </a:extLst>
          </p:cNvPr>
          <p:cNvSpPr txBox="1"/>
          <p:nvPr/>
        </p:nvSpPr>
        <p:spPr>
          <a:xfrm>
            <a:off x="695399" y="2564904"/>
            <a:ext cx="8136905" cy="584775"/>
          </a:xfrm>
          <a:prstGeom prst="rect">
            <a:avLst/>
          </a:prstGeom>
          <a:solidFill>
            <a:schemeClr val="accent1">
              <a:lumMod val="50000"/>
            </a:schemeClr>
          </a:solidFill>
        </p:spPr>
        <p:txBody>
          <a:bodyPr wrap="square">
            <a:spAutoFit/>
          </a:bodyPr>
          <a:lstStyle/>
          <a:p>
            <a:r>
              <a:rPr lang="de-DE" sz="3200" dirty="0">
                <a:solidFill>
                  <a:schemeClr val="bg1"/>
                </a:solidFill>
              </a:rPr>
              <a:t>Appendix</a:t>
            </a:r>
            <a:endParaRPr lang="de-AT" sz="3200" cap="none" dirty="0">
              <a:solidFill>
                <a:schemeClr val="bg1"/>
              </a:solidFill>
            </a:endParaRPr>
          </a:p>
        </p:txBody>
      </p:sp>
    </p:spTree>
    <p:extLst>
      <p:ext uri="{BB962C8B-B14F-4D97-AF65-F5344CB8AC3E}">
        <p14:creationId xmlns:p14="http://schemas.microsoft.com/office/powerpoint/2010/main" val="12789739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CD235E-5071-4D04-BE62-9E4C3AA51E49}"/>
              </a:ext>
            </a:extLst>
          </p:cNvPr>
          <p:cNvSpPr>
            <a:spLocks noGrp="1"/>
          </p:cNvSpPr>
          <p:nvPr>
            <p:ph type="title" idx="4294967295"/>
          </p:nvPr>
        </p:nvSpPr>
        <p:spPr>
          <a:xfrm>
            <a:off x="609600" y="274638"/>
            <a:ext cx="9230816" cy="1143000"/>
          </a:xfrm>
          <a:prstGeom prst="rect">
            <a:avLst/>
          </a:prstGeom>
        </p:spPr>
        <p:txBody>
          <a:bodyPr/>
          <a:lstStyle/>
          <a:p>
            <a:r>
              <a:rPr lang="de-DE" sz="4000" b="1" dirty="0"/>
              <a:t>Content</a:t>
            </a:r>
            <a:endParaRPr lang="en-DE" dirty="0"/>
          </a:p>
        </p:txBody>
      </p:sp>
      <p:sp>
        <p:nvSpPr>
          <p:cNvPr id="3" name="Inhaltsplatzhalter 2">
            <a:extLst>
              <a:ext uri="{FF2B5EF4-FFF2-40B4-BE49-F238E27FC236}">
                <a16:creationId xmlns:a16="http://schemas.microsoft.com/office/drawing/2014/main" id="{8CE3DBB7-59EA-4B59-A9B6-924CFD7C69DC}"/>
              </a:ext>
            </a:extLst>
          </p:cNvPr>
          <p:cNvSpPr>
            <a:spLocks noGrp="1"/>
          </p:cNvSpPr>
          <p:nvPr>
            <p:ph idx="1"/>
          </p:nvPr>
        </p:nvSpPr>
        <p:spPr/>
        <p:txBody>
          <a:bodyPr>
            <a:normAutofit/>
          </a:bodyPr>
          <a:lstStyle/>
          <a:p>
            <a:pPr>
              <a:lnSpc>
                <a:spcPct val="200000"/>
              </a:lnSpc>
            </a:pPr>
            <a:r>
              <a:rPr lang="de-DE" dirty="0"/>
              <a:t>Knowledge </a:t>
            </a:r>
            <a:r>
              <a:rPr lang="de-DE" dirty="0" err="1"/>
              <a:t>is</a:t>
            </a:r>
            <a:r>
              <a:rPr lang="de-DE" dirty="0"/>
              <a:t> at the </a:t>
            </a:r>
            <a:r>
              <a:rPr lang="de-DE" dirty="0" err="1"/>
              <a:t>heart</a:t>
            </a:r>
            <a:r>
              <a:rPr lang="de-DE" dirty="0"/>
              <a:t> of the post-2020 </a:t>
            </a:r>
            <a:r>
              <a:rPr lang="de-DE" dirty="0" err="1"/>
              <a:t>biodiversity</a:t>
            </a:r>
            <a:r>
              <a:rPr lang="de-DE" dirty="0"/>
              <a:t> </a:t>
            </a:r>
            <a:r>
              <a:rPr lang="de-DE" dirty="0" err="1"/>
              <a:t>agenda</a:t>
            </a:r>
            <a:endParaRPr lang="de-DE" dirty="0"/>
          </a:p>
          <a:p>
            <a:pPr>
              <a:lnSpc>
                <a:spcPct val="200000"/>
              </a:lnSpc>
            </a:pPr>
            <a:r>
              <a:rPr lang="de-DE" dirty="0"/>
              <a:t>KM for Biodiversity Challenge 2023</a:t>
            </a:r>
          </a:p>
          <a:p>
            <a:pPr>
              <a:lnSpc>
                <a:spcPct val="200000"/>
              </a:lnSpc>
            </a:pPr>
            <a:r>
              <a:rPr lang="de-DE" dirty="0"/>
              <a:t>Implementation time </a:t>
            </a:r>
            <a:r>
              <a:rPr lang="de-DE" dirty="0" err="1"/>
              <a:t>table</a:t>
            </a:r>
            <a:endParaRPr lang="en-DE" dirty="0"/>
          </a:p>
        </p:txBody>
      </p:sp>
      <p:sp>
        <p:nvSpPr>
          <p:cNvPr id="4" name="Fußzeilenplatzhalter 3">
            <a:extLst>
              <a:ext uri="{FF2B5EF4-FFF2-40B4-BE49-F238E27FC236}">
                <a16:creationId xmlns:a16="http://schemas.microsoft.com/office/drawing/2014/main" id="{337E5443-3532-4FC9-A404-02AD4288961F}"/>
              </a:ext>
            </a:extLst>
          </p:cNvPr>
          <p:cNvSpPr>
            <a:spLocks noGrp="1"/>
          </p:cNvSpPr>
          <p:nvPr>
            <p:ph type="ftr" sz="quarter" idx="11"/>
          </p:nvPr>
        </p:nvSpPr>
        <p:spPr/>
        <p:txBody>
          <a:bodyPr/>
          <a:lstStyle/>
          <a:p>
            <a:r>
              <a:rPr lang="en-GB" dirty="0"/>
              <a:t>Knowledge for Development Partnership</a:t>
            </a:r>
          </a:p>
        </p:txBody>
      </p:sp>
      <p:sp>
        <p:nvSpPr>
          <p:cNvPr id="5" name="Foliennummernplatzhalter 4">
            <a:extLst>
              <a:ext uri="{FF2B5EF4-FFF2-40B4-BE49-F238E27FC236}">
                <a16:creationId xmlns:a16="http://schemas.microsoft.com/office/drawing/2014/main" id="{0C1DAF30-60AC-4318-B319-EFCE25ED7AFC}"/>
              </a:ext>
            </a:extLst>
          </p:cNvPr>
          <p:cNvSpPr>
            <a:spLocks noGrp="1"/>
          </p:cNvSpPr>
          <p:nvPr>
            <p:ph type="sldNum" sz="quarter" idx="12"/>
          </p:nvPr>
        </p:nvSpPr>
        <p:spPr/>
        <p:txBody>
          <a:bodyPr/>
          <a:lstStyle/>
          <a:p>
            <a:fld id="{835A28FC-71B0-4782-BB01-0888C0C85FFE}" type="slidenum">
              <a:rPr lang="en-GB" smtClean="0"/>
              <a:pPr/>
              <a:t>17</a:t>
            </a:fld>
            <a:endParaRPr lang="en-GB"/>
          </a:p>
        </p:txBody>
      </p:sp>
    </p:spTree>
    <p:extLst>
      <p:ext uri="{BB962C8B-B14F-4D97-AF65-F5344CB8AC3E}">
        <p14:creationId xmlns:p14="http://schemas.microsoft.com/office/powerpoint/2010/main" val="5549769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9C07D7-03DD-499F-B088-EFD948165C14}"/>
              </a:ext>
            </a:extLst>
          </p:cNvPr>
          <p:cNvSpPr>
            <a:spLocks noGrp="1"/>
          </p:cNvSpPr>
          <p:nvPr>
            <p:ph type="ctrTitle" idx="4294967295"/>
          </p:nvPr>
        </p:nvSpPr>
        <p:spPr>
          <a:xfrm>
            <a:off x="1182767" y="4475162"/>
            <a:ext cx="9862120" cy="1427404"/>
          </a:xfrm>
          <a:prstGeom prst="rect">
            <a:avLst/>
          </a:prstGeom>
        </p:spPr>
        <p:txBody>
          <a:bodyPr/>
          <a:lstStyle/>
          <a:p>
            <a:r>
              <a:rPr lang="en-GB" sz="2400" b="1" dirty="0">
                <a:solidFill>
                  <a:schemeClr val="tx1"/>
                </a:solidFill>
              </a:rPr>
              <a:t>Concept brief</a:t>
            </a:r>
            <a:endParaRPr lang="en-DE" sz="3600" dirty="0">
              <a:solidFill>
                <a:schemeClr val="tx1"/>
              </a:solidFill>
            </a:endParaRPr>
          </a:p>
        </p:txBody>
      </p:sp>
      <p:pic>
        <p:nvPicPr>
          <p:cNvPr id="4" name="Grafik 3" descr="Ein Bild, das Blume enthält.&#10;&#10;Automatisch generierte Beschreibung">
            <a:extLst>
              <a:ext uri="{FF2B5EF4-FFF2-40B4-BE49-F238E27FC236}">
                <a16:creationId xmlns:a16="http://schemas.microsoft.com/office/drawing/2014/main" id="{6CF780AF-D2DE-BC21-3EEA-55FD7F086DD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08943" y="562379"/>
            <a:ext cx="1942627" cy="1484029"/>
          </a:xfrm>
          <a:prstGeom prst="rect">
            <a:avLst/>
          </a:prstGeom>
        </p:spPr>
      </p:pic>
      <p:pic>
        <p:nvPicPr>
          <p:cNvPr id="1026" name="Picture 2" descr="Convention on Biological Diversity - Wikipedia">
            <a:extLst>
              <a:ext uri="{FF2B5EF4-FFF2-40B4-BE49-F238E27FC236}">
                <a16:creationId xmlns:a16="http://schemas.microsoft.com/office/drawing/2014/main" id="{EF516C18-88E4-C73F-2E26-266C3AD3FE0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940428" y="548680"/>
            <a:ext cx="3384892" cy="129614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Bildergebnis für unep logo">
            <a:extLst>
              <a:ext uri="{FF2B5EF4-FFF2-40B4-BE49-F238E27FC236}">
                <a16:creationId xmlns:a16="http://schemas.microsoft.com/office/drawing/2014/main" id="{4EF26A1A-C586-79CD-9EC3-AF25728F55C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546434" y="562379"/>
            <a:ext cx="1099130" cy="1296143"/>
          </a:xfrm>
          <a:prstGeom prst="rect">
            <a:avLst/>
          </a:prstGeom>
          <a:noFill/>
          <a:extLst>
            <a:ext uri="{909E8E84-426E-40DD-AFC4-6F175D3DCCD1}">
              <a14:hiddenFill xmlns:a14="http://schemas.microsoft.com/office/drawing/2010/main">
                <a:solidFill>
                  <a:srgbClr val="FFFFFF"/>
                </a:solidFill>
              </a14:hiddenFill>
            </a:ext>
          </a:extLst>
        </p:spPr>
      </p:pic>
      <p:pic>
        <p:nvPicPr>
          <p:cNvPr id="5" name="Grafik 4">
            <a:extLst>
              <a:ext uri="{FF2B5EF4-FFF2-40B4-BE49-F238E27FC236}">
                <a16:creationId xmlns:a16="http://schemas.microsoft.com/office/drawing/2014/main" id="{4B0267A2-F8F1-2ADE-1B77-9E7DCC4C0C73}"/>
              </a:ext>
            </a:extLst>
          </p:cNvPr>
          <p:cNvPicPr>
            <a:picLocks noChangeAspect="1"/>
          </p:cNvPicPr>
          <p:nvPr/>
        </p:nvPicPr>
        <p:blipFill>
          <a:blip r:embed="rId5"/>
          <a:stretch>
            <a:fillRect/>
          </a:stretch>
        </p:blipFill>
        <p:spPr>
          <a:xfrm>
            <a:off x="2967037" y="2519362"/>
            <a:ext cx="6257925" cy="1819275"/>
          </a:xfrm>
          <a:prstGeom prst="rect">
            <a:avLst/>
          </a:prstGeom>
        </p:spPr>
      </p:pic>
    </p:spTree>
    <p:extLst>
      <p:ext uri="{BB962C8B-B14F-4D97-AF65-F5344CB8AC3E}">
        <p14:creationId xmlns:p14="http://schemas.microsoft.com/office/powerpoint/2010/main" val="41628617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75BD988C-696D-67D4-8323-4A15B5D67753}"/>
              </a:ext>
            </a:extLst>
          </p:cNvPr>
          <p:cNvSpPr>
            <a:spLocks noGrp="1"/>
          </p:cNvSpPr>
          <p:nvPr>
            <p:ph type="title" idx="4294967295"/>
          </p:nvPr>
        </p:nvSpPr>
        <p:spPr>
          <a:xfrm>
            <a:off x="609600" y="274638"/>
            <a:ext cx="9230816" cy="1143000"/>
          </a:xfrm>
          <a:prstGeom prst="rect">
            <a:avLst/>
          </a:prstGeom>
        </p:spPr>
        <p:txBody>
          <a:bodyPr/>
          <a:lstStyle/>
          <a:p>
            <a:r>
              <a:rPr lang="de-DE" dirty="0"/>
              <a:t>KM4B Initiative</a:t>
            </a:r>
            <a:endParaRPr lang="en-DE" dirty="0"/>
          </a:p>
        </p:txBody>
      </p:sp>
      <p:sp>
        <p:nvSpPr>
          <p:cNvPr id="5" name="Inhaltsplatzhalter 4">
            <a:extLst>
              <a:ext uri="{FF2B5EF4-FFF2-40B4-BE49-F238E27FC236}">
                <a16:creationId xmlns:a16="http://schemas.microsoft.com/office/drawing/2014/main" id="{F3D8ECEA-A2B9-776D-949C-E3C5CEE06B4A}"/>
              </a:ext>
            </a:extLst>
          </p:cNvPr>
          <p:cNvSpPr>
            <a:spLocks noGrp="1"/>
          </p:cNvSpPr>
          <p:nvPr>
            <p:ph idx="1"/>
          </p:nvPr>
        </p:nvSpPr>
        <p:spPr>
          <a:xfrm>
            <a:off x="609600" y="1340768"/>
            <a:ext cx="11391056" cy="4824536"/>
          </a:xfrm>
        </p:spPr>
        <p:txBody>
          <a:bodyPr>
            <a:noAutofit/>
          </a:bodyPr>
          <a:lstStyle/>
          <a:p>
            <a:pPr>
              <a:lnSpc>
                <a:spcPts val="3000"/>
              </a:lnSpc>
            </a:pPr>
            <a:r>
              <a:rPr lang="en-GB" sz="1800" dirty="0">
                <a:latin typeface="Arial" panose="020B0604020202020204" pitchFamily="34" charset="0"/>
                <a:ea typeface="Calibri" panose="020F0502020204030204" pitchFamily="34" charset="0"/>
                <a:cs typeface="Arial" panose="020B0604020202020204" pitchFamily="34" charset="0"/>
              </a:rPr>
              <a:t>A </a:t>
            </a:r>
            <a:r>
              <a:rPr lang="en-GB" sz="1800" b="1" dirty="0">
                <a:latin typeface="Arial" panose="020B0604020202020204" pitchFamily="34" charset="0"/>
                <a:ea typeface="Calibri" panose="020F0502020204030204" pitchFamily="34" charset="0"/>
                <a:cs typeface="Arial" panose="020B0604020202020204" pitchFamily="34" charset="0"/>
              </a:rPr>
              <a:t>joint programme </a:t>
            </a:r>
            <a:r>
              <a:rPr lang="en-GB" sz="1800" dirty="0">
                <a:latin typeface="Arial" panose="020B0604020202020204" pitchFamily="34" charset="0"/>
                <a:ea typeface="Calibri" panose="020F0502020204030204" pitchFamily="34" charset="0"/>
                <a:cs typeface="Arial" panose="020B0604020202020204" pitchFamily="34" charset="0"/>
              </a:rPr>
              <a:t>of the CBD, hosted by UNEP, and the Knowledge for Development Partnership</a:t>
            </a:r>
          </a:p>
          <a:p>
            <a:pPr>
              <a:lnSpc>
                <a:spcPts val="3000"/>
              </a:lnSpc>
            </a:pPr>
            <a:r>
              <a:rPr lang="en-GB" sz="1800" b="1" dirty="0">
                <a:latin typeface="Arial" panose="020B0604020202020204" pitchFamily="34" charset="0"/>
                <a:ea typeface="Calibri" panose="020F0502020204030204" pitchFamily="34" charset="0"/>
                <a:cs typeface="Arial" panose="020B0604020202020204" pitchFamily="34" charset="0"/>
              </a:rPr>
              <a:t>National focal points of all CBD Parties to join the KM4B Challenge 2023</a:t>
            </a:r>
          </a:p>
          <a:p>
            <a:pPr>
              <a:lnSpc>
                <a:spcPts val="3000"/>
              </a:lnSpc>
            </a:pPr>
            <a:r>
              <a:rPr lang="en-GB" sz="1800" b="1" dirty="0">
                <a:latin typeface="Arial" panose="020B0604020202020204" pitchFamily="34" charset="0"/>
                <a:ea typeface="Calibri" panose="020F0502020204030204" pitchFamily="34" charset="0"/>
                <a:cs typeface="Arial" panose="020B0604020202020204" pitchFamily="34" charset="0"/>
              </a:rPr>
              <a:t>Faculty with 20+ TOP KM experts </a:t>
            </a:r>
            <a:r>
              <a:rPr lang="en-GB" sz="1800" dirty="0">
                <a:latin typeface="Arial" panose="020B0604020202020204" pitchFamily="34" charset="0"/>
                <a:ea typeface="Calibri" panose="020F0502020204030204" pitchFamily="34" charset="0"/>
                <a:cs typeface="Arial" panose="020B0604020202020204" pitchFamily="34" charset="0"/>
              </a:rPr>
              <a:t>with specialisations in biodiversity</a:t>
            </a:r>
          </a:p>
          <a:p>
            <a:pPr>
              <a:lnSpc>
                <a:spcPts val="3000"/>
              </a:lnSpc>
            </a:pPr>
            <a:r>
              <a:rPr lang="en-GB" sz="1800" b="1" dirty="0">
                <a:latin typeface="Arial" panose="020B0604020202020204" pitchFamily="34" charset="0"/>
                <a:ea typeface="Calibri" panose="020F0502020204030204" pitchFamily="34" charset="0"/>
                <a:cs typeface="Arial" panose="020B0604020202020204" pitchFamily="34" charset="0"/>
              </a:rPr>
              <a:t>20 training sessions </a:t>
            </a:r>
            <a:r>
              <a:rPr lang="en-GB" sz="1800" dirty="0">
                <a:latin typeface="Arial" panose="020B0604020202020204" pitchFamily="34" charset="0"/>
                <a:ea typeface="Calibri" panose="020F0502020204030204" pitchFamily="34" charset="0"/>
                <a:cs typeface="Arial" panose="020B0604020202020204" pitchFamily="34" charset="0"/>
              </a:rPr>
              <a:t>of 1,5 hours and </a:t>
            </a:r>
            <a:r>
              <a:rPr lang="en-GB" sz="1800" b="1" dirty="0">
                <a:latin typeface="Arial" panose="020B0604020202020204" pitchFamily="34" charset="0"/>
                <a:ea typeface="Calibri" panose="020F0502020204030204" pitchFamily="34" charset="0"/>
                <a:cs typeface="Arial" panose="020B0604020202020204" pitchFamily="34" charset="0"/>
              </a:rPr>
              <a:t>online learning material </a:t>
            </a:r>
            <a:r>
              <a:rPr lang="en-GB" sz="1800" dirty="0">
                <a:latin typeface="Arial" panose="020B0604020202020204" pitchFamily="34" charset="0"/>
                <a:ea typeface="Calibri" panose="020F0502020204030204" pitchFamily="34" charset="0"/>
                <a:cs typeface="Arial" panose="020B0604020202020204" pitchFamily="34" charset="0"/>
              </a:rPr>
              <a:t>on</a:t>
            </a:r>
            <a:r>
              <a:rPr lang="en-GB" sz="1800" b="1" dirty="0">
                <a:latin typeface="Arial" panose="020B0604020202020204" pitchFamily="34" charset="0"/>
                <a:ea typeface="Calibri" panose="020F0502020204030204" pitchFamily="34" charset="0"/>
                <a:cs typeface="Arial" panose="020B0604020202020204" pitchFamily="34" charset="0"/>
              </a:rPr>
              <a:t> organisational </a:t>
            </a:r>
            <a:r>
              <a:rPr lang="en-GB" sz="1800" dirty="0">
                <a:latin typeface="Arial" panose="020B0604020202020204" pitchFamily="34" charset="0"/>
                <a:ea typeface="Calibri" panose="020F0502020204030204" pitchFamily="34" charset="0"/>
                <a:cs typeface="Arial" panose="020B0604020202020204" pitchFamily="34" charset="0"/>
              </a:rPr>
              <a:t>and</a:t>
            </a:r>
            <a:r>
              <a:rPr lang="en-GB" sz="1800" b="1" dirty="0">
                <a:latin typeface="Arial" panose="020B0604020202020204" pitchFamily="34" charset="0"/>
                <a:ea typeface="Calibri" panose="020F0502020204030204" pitchFamily="34" charset="0"/>
                <a:cs typeface="Arial" panose="020B0604020202020204" pitchFamily="34" charset="0"/>
              </a:rPr>
              <a:t> sectoral Knowledge Management</a:t>
            </a:r>
            <a:r>
              <a:rPr lang="en-GB" sz="1800" dirty="0">
                <a:latin typeface="Arial" panose="020B0604020202020204" pitchFamily="34" charset="0"/>
                <a:ea typeface="Calibri" panose="020F0502020204030204" pitchFamily="34" charset="0"/>
                <a:cs typeface="Arial" panose="020B0604020202020204" pitchFamily="34" charset="0"/>
              </a:rPr>
              <a:t> with strong interaction and peer collaboration.</a:t>
            </a:r>
          </a:p>
          <a:p>
            <a:pPr>
              <a:lnSpc>
                <a:spcPts val="3000"/>
              </a:lnSpc>
            </a:pPr>
            <a:r>
              <a:rPr lang="en-GB" sz="1800" dirty="0">
                <a:latin typeface="Arial" panose="020B0604020202020204" pitchFamily="34" charset="0"/>
                <a:ea typeface="Calibri" panose="020F0502020204030204" pitchFamily="34" charset="0"/>
                <a:cs typeface="Arial" panose="020B0604020202020204" pitchFamily="34" charset="0"/>
              </a:rPr>
              <a:t>Participants will be guided to: </a:t>
            </a:r>
          </a:p>
          <a:p>
            <a:pPr lvl="1"/>
            <a:r>
              <a:rPr lang="en-GB" sz="1800" dirty="0">
                <a:latin typeface="Arial" panose="020B0604020202020204" pitchFamily="34" charset="0"/>
                <a:ea typeface="Calibri" panose="020F0502020204030204" pitchFamily="34" charset="0"/>
                <a:cs typeface="Arial" panose="020B0604020202020204" pitchFamily="34" charset="0"/>
              </a:rPr>
              <a:t>develop their own organisational</a:t>
            </a:r>
            <a:r>
              <a:rPr lang="en-GB" sz="1800" b="1" dirty="0">
                <a:latin typeface="Arial" panose="020B0604020202020204" pitchFamily="34" charset="0"/>
                <a:ea typeface="Calibri" panose="020F0502020204030204" pitchFamily="34" charset="0"/>
                <a:cs typeface="Arial" panose="020B0604020202020204" pitchFamily="34" charset="0"/>
              </a:rPr>
              <a:t> Knowledge Management Strategies</a:t>
            </a:r>
          </a:p>
          <a:p>
            <a:pPr lvl="1"/>
            <a:r>
              <a:rPr lang="en-GB" sz="1800" dirty="0">
                <a:latin typeface="Arial" panose="020B0604020202020204" pitchFamily="34" charset="0"/>
                <a:ea typeface="Calibri" panose="020F0502020204030204" pitchFamily="34" charset="0"/>
                <a:cs typeface="Arial" panose="020B0604020202020204" pitchFamily="34" charset="0"/>
              </a:rPr>
              <a:t>co-create sectoral/national </a:t>
            </a:r>
            <a:r>
              <a:rPr lang="en-GB" sz="1800" b="1" dirty="0">
                <a:latin typeface="Arial" panose="020B0604020202020204" pitchFamily="34" charset="0"/>
                <a:ea typeface="Calibri" panose="020F0502020204030204" pitchFamily="34" charset="0"/>
                <a:cs typeface="Arial" panose="020B0604020202020204" pitchFamily="34" charset="0"/>
              </a:rPr>
              <a:t>Knowledge Policy Briefs</a:t>
            </a:r>
          </a:p>
          <a:p>
            <a:pPr lvl="1"/>
            <a:r>
              <a:rPr lang="en-GB" sz="1800" dirty="0">
                <a:latin typeface="Arial" panose="020B0604020202020204" pitchFamily="34" charset="0"/>
                <a:ea typeface="Calibri" panose="020F0502020204030204" pitchFamily="34" charset="0"/>
                <a:cs typeface="Arial" panose="020B0604020202020204" pitchFamily="34" charset="0"/>
              </a:rPr>
              <a:t>jointly develop the </a:t>
            </a:r>
            <a:r>
              <a:rPr lang="en-GB" sz="1800" b="1" dirty="0">
                <a:latin typeface="Arial" panose="020B0604020202020204" pitchFamily="34" charset="0"/>
                <a:ea typeface="Calibri" panose="020F0502020204030204" pitchFamily="34" charset="0"/>
                <a:cs typeface="Arial" panose="020B0604020202020204" pitchFamily="34" charset="0"/>
              </a:rPr>
              <a:t>Biodiversity Knowledge Agenda</a:t>
            </a:r>
          </a:p>
          <a:p>
            <a:pPr>
              <a:lnSpc>
                <a:spcPts val="3000"/>
              </a:lnSpc>
            </a:pPr>
            <a:r>
              <a:rPr lang="en-GB" sz="1800" dirty="0">
                <a:latin typeface="Arial" panose="020B0604020202020204" pitchFamily="34" charset="0"/>
                <a:ea typeface="Calibri" panose="020F0502020204030204" pitchFamily="34" charset="0"/>
                <a:cs typeface="Arial" panose="020B0604020202020204" pitchFamily="34" charset="0"/>
              </a:rPr>
              <a:t>Participants shall be awarded “</a:t>
            </a:r>
            <a:r>
              <a:rPr lang="en-GB" sz="1800" b="1" dirty="0">
                <a:latin typeface="Arial" panose="020B0604020202020204" pitchFamily="34" charset="0"/>
                <a:ea typeface="Calibri" panose="020F0502020204030204" pitchFamily="34" charset="0"/>
                <a:cs typeface="Arial" panose="020B0604020202020204" pitchFamily="34" charset="0"/>
              </a:rPr>
              <a:t>Certified Knowledge Managers for Sustainable Development”</a:t>
            </a:r>
          </a:p>
          <a:p>
            <a:pPr>
              <a:lnSpc>
                <a:spcPts val="3000"/>
              </a:lnSpc>
            </a:pPr>
            <a:r>
              <a:rPr lang="en-GB" sz="1800" dirty="0">
                <a:latin typeface="Arial" panose="020B0604020202020204" pitchFamily="34" charset="0"/>
                <a:ea typeface="Calibri" panose="020F0502020204030204" pitchFamily="34" charset="0"/>
                <a:cs typeface="Arial" panose="020B0604020202020204" pitchFamily="34" charset="0"/>
              </a:rPr>
              <a:t>Solutions and findings are presented at regional </a:t>
            </a:r>
            <a:r>
              <a:rPr lang="en-GB" sz="1800" b="1" dirty="0">
                <a:latin typeface="Arial" panose="020B0604020202020204" pitchFamily="34" charset="0"/>
                <a:ea typeface="Calibri" panose="020F0502020204030204" pitchFamily="34" charset="0"/>
                <a:cs typeface="Arial" panose="020B0604020202020204" pitchFamily="34" charset="0"/>
              </a:rPr>
              <a:t>conferences</a:t>
            </a:r>
          </a:p>
          <a:p>
            <a:pPr>
              <a:lnSpc>
                <a:spcPts val="3000"/>
              </a:lnSpc>
            </a:pPr>
            <a:r>
              <a:rPr lang="en-GB" sz="1800" dirty="0">
                <a:latin typeface="Arial" panose="020B0604020202020204" pitchFamily="34" charset="0"/>
                <a:ea typeface="Calibri" panose="020F0502020204030204" pitchFamily="34" charset="0"/>
                <a:cs typeface="Arial" panose="020B0604020202020204" pitchFamily="34" charset="0"/>
              </a:rPr>
              <a:t>A </a:t>
            </a:r>
            <a:r>
              <a:rPr lang="en-GB" sz="1800" b="1" dirty="0">
                <a:latin typeface="Arial" panose="020B0604020202020204" pitchFamily="34" charset="0"/>
                <a:ea typeface="Calibri" panose="020F0502020204030204" pitchFamily="34" charset="0"/>
                <a:cs typeface="Arial" panose="020B0604020202020204" pitchFamily="34" charset="0"/>
              </a:rPr>
              <a:t>Biodiversity KM Community of Practice (CoP) </a:t>
            </a:r>
            <a:r>
              <a:rPr lang="en-GB" sz="1800" dirty="0">
                <a:latin typeface="Arial" panose="020B0604020202020204" pitchFamily="34" charset="0"/>
                <a:ea typeface="Calibri" panose="020F0502020204030204" pitchFamily="34" charset="0"/>
                <a:cs typeface="Arial" panose="020B0604020202020204" pitchFamily="34" charset="0"/>
              </a:rPr>
              <a:t>launched</a:t>
            </a:r>
          </a:p>
        </p:txBody>
      </p:sp>
      <p:sp>
        <p:nvSpPr>
          <p:cNvPr id="2" name="Fußzeilenplatzhalter 1">
            <a:extLst>
              <a:ext uri="{FF2B5EF4-FFF2-40B4-BE49-F238E27FC236}">
                <a16:creationId xmlns:a16="http://schemas.microsoft.com/office/drawing/2014/main" id="{E401AA18-D902-BB8A-197E-E0E9A60E4DFF}"/>
              </a:ext>
            </a:extLst>
          </p:cNvPr>
          <p:cNvSpPr>
            <a:spLocks noGrp="1"/>
          </p:cNvSpPr>
          <p:nvPr>
            <p:ph type="ftr" sz="quarter" idx="11"/>
          </p:nvPr>
        </p:nvSpPr>
        <p:spPr/>
        <p:txBody>
          <a:bodyPr/>
          <a:lstStyle/>
          <a:p>
            <a:r>
              <a:rPr lang="en-GB" dirty="0"/>
              <a:t>Knowledge for Development Partnership</a:t>
            </a:r>
          </a:p>
        </p:txBody>
      </p:sp>
      <p:sp>
        <p:nvSpPr>
          <p:cNvPr id="3" name="Foliennummernplatzhalter 2">
            <a:extLst>
              <a:ext uri="{FF2B5EF4-FFF2-40B4-BE49-F238E27FC236}">
                <a16:creationId xmlns:a16="http://schemas.microsoft.com/office/drawing/2014/main" id="{2C891C9D-20DF-3128-3F70-5F2AF642F42D}"/>
              </a:ext>
            </a:extLst>
          </p:cNvPr>
          <p:cNvSpPr>
            <a:spLocks noGrp="1"/>
          </p:cNvSpPr>
          <p:nvPr>
            <p:ph type="sldNum" sz="quarter" idx="12"/>
          </p:nvPr>
        </p:nvSpPr>
        <p:spPr/>
        <p:txBody>
          <a:bodyPr/>
          <a:lstStyle/>
          <a:p>
            <a:fld id="{835A28FC-71B0-4782-BB01-0888C0C85FFE}" type="slidenum">
              <a:rPr lang="en-GB" smtClean="0">
                <a:solidFill>
                  <a:prstClr val="black">
                    <a:tint val="75000"/>
                  </a:prstClr>
                </a:solidFill>
              </a:rPr>
              <a:pPr/>
              <a:t>19</a:t>
            </a:fld>
            <a:endParaRPr lang="en-GB">
              <a:solidFill>
                <a:prstClr val="black">
                  <a:tint val="75000"/>
                </a:prstClr>
              </a:solidFill>
            </a:endParaRPr>
          </a:p>
        </p:txBody>
      </p:sp>
    </p:spTree>
    <p:extLst>
      <p:ext uri="{BB962C8B-B14F-4D97-AF65-F5344CB8AC3E}">
        <p14:creationId xmlns:p14="http://schemas.microsoft.com/office/powerpoint/2010/main" val="17878763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8CE3DBB7-59EA-4B59-A9B6-924CFD7C69DC}"/>
              </a:ext>
            </a:extLst>
          </p:cNvPr>
          <p:cNvSpPr>
            <a:spLocks noGrp="1"/>
          </p:cNvSpPr>
          <p:nvPr>
            <p:ph idx="1"/>
          </p:nvPr>
        </p:nvSpPr>
        <p:spPr>
          <a:xfrm>
            <a:off x="767408" y="2039203"/>
            <a:ext cx="11521280" cy="2880320"/>
          </a:xfrm>
        </p:spPr>
        <p:txBody>
          <a:bodyPr>
            <a:normAutofit/>
          </a:bodyPr>
          <a:lstStyle/>
          <a:p>
            <a:pPr>
              <a:lnSpc>
                <a:spcPct val="150000"/>
              </a:lnSpc>
              <a:buClr>
                <a:srgbClr val="008080"/>
              </a:buClr>
              <a:buFont typeface="Wingdings" panose="05000000000000000000" pitchFamily="2" charset="2"/>
              <a:buChar char="v"/>
            </a:pPr>
            <a:r>
              <a:rPr lang="de-DE" sz="2800" dirty="0"/>
              <a:t>Knowledge Management in the </a:t>
            </a:r>
            <a:r>
              <a:rPr lang="de-DE" sz="2800" dirty="0" err="1"/>
              <a:t>context</a:t>
            </a:r>
            <a:r>
              <a:rPr lang="de-DE" sz="2800" dirty="0"/>
              <a:t> of Kunming Montreal Global Biodiversité Framework </a:t>
            </a:r>
          </a:p>
          <a:p>
            <a:pPr>
              <a:lnSpc>
                <a:spcPct val="150000"/>
              </a:lnSpc>
              <a:buClr>
                <a:srgbClr val="008080"/>
              </a:buClr>
              <a:buFont typeface="Wingdings" panose="05000000000000000000" pitchFamily="2" charset="2"/>
              <a:buChar char="v"/>
            </a:pPr>
            <a:r>
              <a:rPr lang="de-DE" sz="2800" dirty="0"/>
              <a:t>Knowledge Management </a:t>
            </a:r>
            <a:r>
              <a:rPr lang="de-DE" sz="2800" dirty="0" err="1"/>
              <a:t>for</a:t>
            </a:r>
            <a:r>
              <a:rPr lang="de-DE" sz="2800" dirty="0"/>
              <a:t> </a:t>
            </a:r>
            <a:r>
              <a:rPr lang="de-DE" sz="2800" dirty="0" err="1"/>
              <a:t>Biodiversity</a:t>
            </a:r>
            <a:r>
              <a:rPr lang="de-DE" sz="2800" dirty="0"/>
              <a:t> Webinar Series</a:t>
            </a:r>
          </a:p>
          <a:p>
            <a:pPr>
              <a:lnSpc>
                <a:spcPct val="150000"/>
              </a:lnSpc>
              <a:buClr>
                <a:srgbClr val="008080"/>
              </a:buClr>
              <a:buFont typeface="Wingdings" panose="05000000000000000000" pitchFamily="2" charset="2"/>
              <a:buChar char="v"/>
            </a:pPr>
            <a:r>
              <a:rPr lang="de-DE" sz="2800" dirty="0"/>
              <a:t>Implementation time </a:t>
            </a:r>
            <a:r>
              <a:rPr lang="de-DE" sz="2800" dirty="0" err="1"/>
              <a:t>table</a:t>
            </a:r>
            <a:endParaRPr lang="en-DE" sz="2800" dirty="0"/>
          </a:p>
        </p:txBody>
      </p:sp>
      <p:sp>
        <p:nvSpPr>
          <p:cNvPr id="4" name="Fußzeilenplatzhalter 3">
            <a:extLst>
              <a:ext uri="{FF2B5EF4-FFF2-40B4-BE49-F238E27FC236}">
                <a16:creationId xmlns:a16="http://schemas.microsoft.com/office/drawing/2014/main" id="{337E5443-3532-4FC9-A404-02AD4288961F}"/>
              </a:ext>
            </a:extLst>
          </p:cNvPr>
          <p:cNvSpPr>
            <a:spLocks noGrp="1"/>
          </p:cNvSpPr>
          <p:nvPr>
            <p:ph type="ftr" sz="quarter" idx="11"/>
          </p:nvPr>
        </p:nvSpPr>
        <p:spPr/>
        <p:txBody>
          <a:bodyPr/>
          <a:lstStyle/>
          <a:p>
            <a:r>
              <a:rPr lang="en-GB" dirty="0"/>
              <a:t>Knowledge for Development Partnership</a:t>
            </a:r>
          </a:p>
        </p:txBody>
      </p:sp>
      <p:sp>
        <p:nvSpPr>
          <p:cNvPr id="5" name="Foliennummernplatzhalter 4">
            <a:extLst>
              <a:ext uri="{FF2B5EF4-FFF2-40B4-BE49-F238E27FC236}">
                <a16:creationId xmlns:a16="http://schemas.microsoft.com/office/drawing/2014/main" id="{0C1DAF30-60AC-4318-B319-EFCE25ED7AFC}"/>
              </a:ext>
            </a:extLst>
          </p:cNvPr>
          <p:cNvSpPr>
            <a:spLocks noGrp="1"/>
          </p:cNvSpPr>
          <p:nvPr>
            <p:ph type="sldNum" sz="quarter" idx="12"/>
          </p:nvPr>
        </p:nvSpPr>
        <p:spPr/>
        <p:txBody>
          <a:bodyPr/>
          <a:lstStyle/>
          <a:p>
            <a:fld id="{835A28FC-71B0-4782-BB01-0888C0C85FFE}" type="slidenum">
              <a:rPr lang="en-GB" smtClean="0"/>
              <a:pPr/>
              <a:t>2</a:t>
            </a:fld>
            <a:endParaRPr lang="en-GB"/>
          </a:p>
        </p:txBody>
      </p:sp>
      <p:sp>
        <p:nvSpPr>
          <p:cNvPr id="8" name="TextBox 7">
            <a:extLst>
              <a:ext uri="{FF2B5EF4-FFF2-40B4-BE49-F238E27FC236}">
                <a16:creationId xmlns:a16="http://schemas.microsoft.com/office/drawing/2014/main" id="{F74D20BA-3845-4062-0E9A-9125115F9178}"/>
              </a:ext>
            </a:extLst>
          </p:cNvPr>
          <p:cNvSpPr txBox="1"/>
          <p:nvPr/>
        </p:nvSpPr>
        <p:spPr>
          <a:xfrm>
            <a:off x="911424" y="779259"/>
            <a:ext cx="3024336" cy="707886"/>
          </a:xfrm>
          <a:prstGeom prst="rect">
            <a:avLst/>
          </a:prstGeom>
          <a:noFill/>
        </p:spPr>
        <p:txBody>
          <a:bodyPr wrap="square" rtlCol="0">
            <a:spAutoFit/>
          </a:bodyPr>
          <a:lstStyle/>
          <a:p>
            <a:r>
              <a:rPr lang="en-US" sz="4000" dirty="0"/>
              <a:t>AGENDA </a:t>
            </a:r>
          </a:p>
        </p:txBody>
      </p:sp>
    </p:spTree>
    <p:extLst>
      <p:ext uri="{BB962C8B-B14F-4D97-AF65-F5344CB8AC3E}">
        <p14:creationId xmlns:p14="http://schemas.microsoft.com/office/powerpoint/2010/main" val="31596835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75BD988C-696D-67D4-8323-4A15B5D67753}"/>
              </a:ext>
            </a:extLst>
          </p:cNvPr>
          <p:cNvSpPr>
            <a:spLocks noGrp="1"/>
          </p:cNvSpPr>
          <p:nvPr>
            <p:ph type="title" idx="4294967295"/>
          </p:nvPr>
        </p:nvSpPr>
        <p:spPr>
          <a:xfrm>
            <a:off x="609600" y="274638"/>
            <a:ext cx="9230816" cy="1143000"/>
          </a:xfrm>
          <a:prstGeom prst="rect">
            <a:avLst/>
          </a:prstGeom>
        </p:spPr>
        <p:txBody>
          <a:bodyPr/>
          <a:lstStyle/>
          <a:p>
            <a:r>
              <a:rPr lang="de-DE" dirty="0"/>
              <a:t>Partnership for the KM4B</a:t>
            </a:r>
            <a:endParaRPr lang="en-DE" dirty="0"/>
          </a:p>
        </p:txBody>
      </p:sp>
      <p:sp>
        <p:nvSpPr>
          <p:cNvPr id="5" name="Inhaltsplatzhalter 4">
            <a:extLst>
              <a:ext uri="{FF2B5EF4-FFF2-40B4-BE49-F238E27FC236}">
                <a16:creationId xmlns:a16="http://schemas.microsoft.com/office/drawing/2014/main" id="{F3D8ECEA-A2B9-776D-949C-E3C5CEE06B4A}"/>
              </a:ext>
            </a:extLst>
          </p:cNvPr>
          <p:cNvSpPr>
            <a:spLocks noGrp="1"/>
          </p:cNvSpPr>
          <p:nvPr>
            <p:ph idx="1"/>
          </p:nvPr>
        </p:nvSpPr>
        <p:spPr>
          <a:xfrm>
            <a:off x="479376" y="1417638"/>
            <a:ext cx="9505056" cy="4819674"/>
          </a:xfrm>
        </p:spPr>
        <p:txBody>
          <a:bodyPr>
            <a:noAutofit/>
          </a:bodyPr>
          <a:lstStyle/>
          <a:p>
            <a:pPr>
              <a:spcBef>
                <a:spcPts val="600"/>
              </a:spcBef>
            </a:pPr>
            <a:r>
              <a:rPr lang="en-GB" sz="2000" dirty="0">
                <a:ea typeface="Calibri" panose="020F0502020204030204" pitchFamily="34" charset="0"/>
                <a:cs typeface="Times New Roman" panose="02020603050405020304" pitchFamily="18" charset="0"/>
              </a:rPr>
              <a:t>The</a:t>
            </a:r>
            <a:r>
              <a:rPr lang="en-GB" sz="2000" b="1" dirty="0">
                <a:ea typeface="Calibri" panose="020F0502020204030204" pitchFamily="34" charset="0"/>
                <a:cs typeface="Times New Roman" panose="02020603050405020304" pitchFamily="18" charset="0"/>
              </a:rPr>
              <a:t> Convention on Biological Diversity (CBD) Secretariat, </a:t>
            </a:r>
            <a:r>
              <a:rPr lang="en-GB" sz="2000" dirty="0">
                <a:ea typeface="Calibri" panose="020F0502020204030204" pitchFamily="34" charset="0"/>
                <a:cs typeface="Times New Roman" panose="02020603050405020304" pitchFamily="18" charset="0"/>
              </a:rPr>
              <a:t>hosted by </a:t>
            </a:r>
            <a:r>
              <a:rPr lang="en-GB" sz="2000" b="1" dirty="0">
                <a:ea typeface="Calibri" panose="020F0502020204030204" pitchFamily="34" charset="0"/>
                <a:cs typeface="Times New Roman" panose="02020603050405020304" pitchFamily="18" charset="0"/>
              </a:rPr>
              <a:t>UNEP</a:t>
            </a:r>
            <a:r>
              <a:rPr lang="en-GB" sz="2000" dirty="0">
                <a:ea typeface="Calibri" panose="020F0502020204030204" pitchFamily="34" charset="0"/>
                <a:cs typeface="Times New Roman" panose="02020603050405020304" pitchFamily="18" charset="0"/>
              </a:rPr>
              <a:t>, </a:t>
            </a:r>
            <a:r>
              <a:rPr lang="en-GB" sz="2000" b="1" dirty="0">
                <a:ea typeface="Calibri" panose="020F0502020204030204" pitchFamily="34" charset="0"/>
                <a:cs typeface="Times New Roman" panose="02020603050405020304" pitchFamily="18" charset="0"/>
              </a:rPr>
              <a:t>K4DP </a:t>
            </a:r>
            <a:r>
              <a:rPr lang="en-GB" sz="2000" dirty="0">
                <a:ea typeface="Calibri" panose="020F0502020204030204" pitchFamily="34" charset="0"/>
                <a:cs typeface="Times New Roman" panose="02020603050405020304" pitchFamily="18" charset="0"/>
              </a:rPr>
              <a:t>and </a:t>
            </a:r>
            <a:r>
              <a:rPr lang="en-GB" sz="2000" b="1" dirty="0">
                <a:ea typeface="Calibri" panose="020F0502020204030204" pitchFamily="34" charset="0"/>
                <a:cs typeface="Times New Roman" panose="02020603050405020304" pitchFamily="18" charset="0"/>
              </a:rPr>
              <a:t>other partners </a:t>
            </a:r>
            <a:r>
              <a:rPr lang="en-GB" sz="2000" dirty="0">
                <a:ea typeface="Calibri" panose="020F0502020204030204" pitchFamily="34" charset="0"/>
                <a:cs typeface="Times New Roman" panose="02020603050405020304" pitchFamily="18" charset="0"/>
              </a:rPr>
              <a:t>will join forces in the implementation of the KM4D Challenge. </a:t>
            </a:r>
          </a:p>
          <a:p>
            <a:pPr marL="0" indent="0">
              <a:spcBef>
                <a:spcPts val="600"/>
              </a:spcBef>
              <a:buNone/>
            </a:pPr>
            <a:endParaRPr lang="en-GB" sz="2000" dirty="0">
              <a:ea typeface="Calibri" panose="020F0502020204030204" pitchFamily="34" charset="0"/>
              <a:cs typeface="Times New Roman" panose="02020603050405020304" pitchFamily="18" charset="0"/>
            </a:endParaRPr>
          </a:p>
          <a:p>
            <a:pPr>
              <a:spcBef>
                <a:spcPts val="600"/>
              </a:spcBef>
            </a:pPr>
            <a:r>
              <a:rPr lang="en-GB" sz="2000" dirty="0">
                <a:ea typeface="Calibri" panose="020F0502020204030204" pitchFamily="34" charset="0"/>
                <a:cs typeface="Times New Roman" panose="02020603050405020304" pitchFamily="18" charset="0"/>
              </a:rPr>
              <a:t>CBD Parties will </a:t>
            </a:r>
            <a:r>
              <a:rPr lang="en-GB" sz="2000" b="1" dirty="0">
                <a:ea typeface="Calibri" panose="020F0502020204030204" pitchFamily="34" charset="0"/>
                <a:cs typeface="Times New Roman" panose="02020603050405020304" pitchFamily="18" charset="0"/>
              </a:rPr>
              <a:t>receive</a:t>
            </a:r>
            <a:r>
              <a:rPr lang="en-GB" sz="2000" dirty="0">
                <a:ea typeface="Calibri" panose="020F0502020204030204" pitchFamily="34" charset="0"/>
                <a:cs typeface="Times New Roman" panose="02020603050405020304" pitchFamily="18" charset="0"/>
              </a:rPr>
              <a:t> </a:t>
            </a:r>
            <a:r>
              <a:rPr lang="en-GB" sz="2000" b="1" dirty="0">
                <a:ea typeface="Calibri" panose="020F0502020204030204" pitchFamily="34" charset="0"/>
                <a:cs typeface="Times New Roman" panose="02020603050405020304" pitchFamily="18" charset="0"/>
              </a:rPr>
              <a:t>professional advice</a:t>
            </a:r>
            <a:r>
              <a:rPr lang="en-GB" sz="2000" dirty="0">
                <a:ea typeface="Calibri" panose="020F0502020204030204" pitchFamily="34" charset="0"/>
                <a:cs typeface="Times New Roman" panose="02020603050405020304" pitchFamily="18" charset="0"/>
              </a:rPr>
              <a:t> on pressing KM Challenges and </a:t>
            </a:r>
            <a:r>
              <a:rPr lang="en-GB" sz="2000" b="1" dirty="0">
                <a:ea typeface="Calibri" panose="020F0502020204030204" pitchFamily="34" charset="0"/>
                <a:cs typeface="Times New Roman" panose="02020603050405020304" pitchFamily="18" charset="0"/>
              </a:rPr>
              <a:t>build KM capacities </a:t>
            </a:r>
            <a:r>
              <a:rPr lang="en-GB" sz="2000" dirty="0">
                <a:ea typeface="Calibri" panose="020F0502020204030204" pitchFamily="34" charset="0"/>
                <a:cs typeface="Times New Roman" panose="02020603050405020304" pitchFamily="18" charset="0"/>
              </a:rPr>
              <a:t>in the sectors.</a:t>
            </a:r>
          </a:p>
          <a:p>
            <a:pPr marL="0" indent="0">
              <a:spcBef>
                <a:spcPts val="600"/>
              </a:spcBef>
              <a:buNone/>
            </a:pPr>
            <a:endParaRPr lang="en-GB" sz="2000" b="1" dirty="0">
              <a:ea typeface="Calibri" panose="020F0502020204030204" pitchFamily="34" charset="0"/>
              <a:cs typeface="Times New Roman" panose="02020603050405020304" pitchFamily="18" charset="0"/>
            </a:endParaRPr>
          </a:p>
          <a:p>
            <a:pPr>
              <a:spcBef>
                <a:spcPts val="600"/>
              </a:spcBef>
            </a:pPr>
            <a:r>
              <a:rPr lang="en-GB" sz="2000" b="1" dirty="0">
                <a:ea typeface="Calibri" panose="020F0502020204030204" pitchFamily="34" charset="0"/>
                <a:cs typeface="Times New Roman" panose="02020603050405020304" pitchFamily="18" charset="0"/>
              </a:rPr>
              <a:t>The SCBD will facilitate the collaboration to formulate KM Challenges </a:t>
            </a:r>
            <a:r>
              <a:rPr lang="en-GB" sz="2000" dirty="0">
                <a:ea typeface="Calibri" panose="020F0502020204030204" pitchFamily="34" charset="0"/>
                <a:cs typeface="Times New Roman" panose="02020603050405020304" pitchFamily="18" charset="0"/>
              </a:rPr>
              <a:t>and provide background information, including </a:t>
            </a:r>
            <a:r>
              <a:rPr lang="en-GB" sz="2000" b="1" dirty="0">
                <a:ea typeface="Calibri" panose="020F0502020204030204" pitchFamily="34" charset="0"/>
                <a:cs typeface="Times New Roman" panose="02020603050405020304" pitchFamily="18" charset="0"/>
              </a:rPr>
              <a:t>various aspects </a:t>
            </a:r>
            <a:r>
              <a:rPr lang="en-GB" sz="2000" dirty="0">
                <a:ea typeface="Calibri" panose="020F0502020204030204" pitchFamily="34" charset="0"/>
                <a:cs typeface="Times New Roman" panose="02020603050405020304" pitchFamily="18" charset="0"/>
              </a:rPr>
              <a:t>like knowledge sharing practices, knowledge divide, technical aspects of linking data, use of Artificial Intelligence, etc.</a:t>
            </a:r>
          </a:p>
          <a:p>
            <a:pPr marL="0" indent="0">
              <a:spcBef>
                <a:spcPts val="600"/>
              </a:spcBef>
              <a:buNone/>
            </a:pPr>
            <a:endParaRPr lang="en-GB" sz="2000" dirty="0">
              <a:ea typeface="Calibri" panose="020F0502020204030204" pitchFamily="34" charset="0"/>
              <a:cs typeface="Times New Roman" panose="02020603050405020304" pitchFamily="18" charset="0"/>
            </a:endParaRPr>
          </a:p>
          <a:p>
            <a:pPr>
              <a:spcBef>
                <a:spcPts val="600"/>
              </a:spcBef>
            </a:pPr>
            <a:r>
              <a:rPr lang="en-GB" sz="2000" dirty="0">
                <a:ea typeface="Calibri" panose="020F0502020204030204" pitchFamily="34" charset="0"/>
                <a:cs typeface="Times New Roman" panose="02020603050405020304" pitchFamily="18" charset="0"/>
              </a:rPr>
              <a:t>The CBD Parties will receive results and bring them to </a:t>
            </a:r>
            <a:r>
              <a:rPr lang="en-GB" sz="2000" b="1" dirty="0">
                <a:ea typeface="Calibri" panose="020F0502020204030204" pitchFamily="34" charset="0"/>
                <a:cs typeface="Times New Roman" panose="02020603050405020304" pitchFamily="18" charset="0"/>
              </a:rPr>
              <a:t>implementation </a:t>
            </a:r>
            <a:r>
              <a:rPr lang="en-GB" sz="2000" dirty="0">
                <a:ea typeface="Calibri" panose="020F0502020204030204" pitchFamily="34" charset="0"/>
                <a:cs typeface="Times New Roman" panose="02020603050405020304" pitchFamily="18" charset="0"/>
              </a:rPr>
              <a:t>where possible. The </a:t>
            </a:r>
            <a:r>
              <a:rPr lang="en-GB" sz="2000" b="1" dirty="0">
                <a:ea typeface="Calibri" panose="020F0502020204030204" pitchFamily="34" charset="0"/>
                <a:cs typeface="Times New Roman" panose="02020603050405020304" pitchFamily="18" charset="0"/>
              </a:rPr>
              <a:t>CBD Secretariat </a:t>
            </a:r>
            <a:r>
              <a:rPr lang="en-GB" sz="2000" dirty="0">
                <a:ea typeface="Calibri" panose="020F0502020204030204" pitchFamily="34" charset="0"/>
                <a:cs typeface="Times New Roman" panose="02020603050405020304" pitchFamily="18" charset="0"/>
              </a:rPr>
              <a:t>will </a:t>
            </a:r>
            <a:r>
              <a:rPr lang="en-GB" sz="2000" b="1" dirty="0">
                <a:ea typeface="Calibri" panose="020F0502020204030204" pitchFamily="34" charset="0"/>
                <a:cs typeface="Times New Roman" panose="02020603050405020304" pitchFamily="18" charset="0"/>
              </a:rPr>
              <a:t>communicate</a:t>
            </a:r>
            <a:r>
              <a:rPr lang="en-GB" sz="2000" dirty="0">
                <a:ea typeface="Calibri" panose="020F0502020204030204" pitchFamily="34" charset="0"/>
                <a:cs typeface="Times New Roman" panose="02020603050405020304" pitchFamily="18" charset="0"/>
              </a:rPr>
              <a:t> and </a:t>
            </a:r>
            <a:r>
              <a:rPr lang="en-GB" sz="2000" b="1" dirty="0">
                <a:ea typeface="Calibri" panose="020F0502020204030204" pitchFamily="34" charset="0"/>
                <a:cs typeface="Times New Roman" panose="02020603050405020304" pitchFamily="18" charset="0"/>
              </a:rPr>
              <a:t>mobilize participants from Parties </a:t>
            </a:r>
            <a:r>
              <a:rPr lang="en-GB" sz="2000" dirty="0">
                <a:ea typeface="Calibri" panose="020F0502020204030204" pitchFamily="34" charset="0"/>
                <a:cs typeface="Times New Roman" panose="02020603050405020304" pitchFamily="18" charset="0"/>
              </a:rPr>
              <a:t>to join the KM4B Challenge and </a:t>
            </a:r>
            <a:r>
              <a:rPr lang="en-GB" sz="2000" b="1" dirty="0">
                <a:ea typeface="Calibri" panose="020F0502020204030204" pitchFamily="34" charset="0"/>
                <a:cs typeface="Times New Roman" panose="02020603050405020304" pitchFamily="18" charset="0"/>
              </a:rPr>
              <a:t>arrange their participation.</a:t>
            </a:r>
            <a:endParaRPr lang="en-GB" sz="2000" b="1" dirty="0">
              <a:latin typeface="Arial" panose="020B0604020202020204" pitchFamily="34" charset="0"/>
              <a:ea typeface="Calibri" panose="020F0502020204030204" pitchFamily="34" charset="0"/>
              <a:cs typeface="Arial" panose="020B0604020202020204" pitchFamily="34" charset="0"/>
            </a:endParaRPr>
          </a:p>
        </p:txBody>
      </p:sp>
      <p:sp>
        <p:nvSpPr>
          <p:cNvPr id="2" name="Fußzeilenplatzhalter 1">
            <a:extLst>
              <a:ext uri="{FF2B5EF4-FFF2-40B4-BE49-F238E27FC236}">
                <a16:creationId xmlns:a16="http://schemas.microsoft.com/office/drawing/2014/main" id="{E401AA18-D902-BB8A-197E-E0E9A60E4DFF}"/>
              </a:ext>
            </a:extLst>
          </p:cNvPr>
          <p:cNvSpPr>
            <a:spLocks noGrp="1"/>
          </p:cNvSpPr>
          <p:nvPr>
            <p:ph type="ftr" sz="quarter" idx="11"/>
          </p:nvPr>
        </p:nvSpPr>
        <p:spPr/>
        <p:txBody>
          <a:bodyPr/>
          <a:lstStyle/>
          <a:p>
            <a:r>
              <a:rPr lang="en-GB" dirty="0"/>
              <a:t>Knowledge for Development Partnership</a:t>
            </a:r>
          </a:p>
        </p:txBody>
      </p:sp>
      <p:sp>
        <p:nvSpPr>
          <p:cNvPr id="3" name="Foliennummernplatzhalter 2">
            <a:extLst>
              <a:ext uri="{FF2B5EF4-FFF2-40B4-BE49-F238E27FC236}">
                <a16:creationId xmlns:a16="http://schemas.microsoft.com/office/drawing/2014/main" id="{2C891C9D-20DF-3128-3F70-5F2AF642F42D}"/>
              </a:ext>
            </a:extLst>
          </p:cNvPr>
          <p:cNvSpPr>
            <a:spLocks noGrp="1"/>
          </p:cNvSpPr>
          <p:nvPr>
            <p:ph type="sldNum" sz="quarter" idx="12"/>
          </p:nvPr>
        </p:nvSpPr>
        <p:spPr/>
        <p:txBody>
          <a:bodyPr/>
          <a:lstStyle/>
          <a:p>
            <a:fld id="{835A28FC-71B0-4782-BB01-0888C0C85FFE}" type="slidenum">
              <a:rPr lang="en-GB" smtClean="0">
                <a:solidFill>
                  <a:prstClr val="black">
                    <a:tint val="75000"/>
                  </a:prstClr>
                </a:solidFill>
              </a:rPr>
              <a:pPr/>
              <a:t>20</a:t>
            </a:fld>
            <a:endParaRPr lang="en-GB">
              <a:solidFill>
                <a:prstClr val="black">
                  <a:tint val="75000"/>
                </a:prstClr>
              </a:solidFill>
            </a:endParaRPr>
          </a:p>
        </p:txBody>
      </p:sp>
    </p:spTree>
    <p:extLst>
      <p:ext uri="{BB962C8B-B14F-4D97-AF65-F5344CB8AC3E}">
        <p14:creationId xmlns:p14="http://schemas.microsoft.com/office/powerpoint/2010/main" val="25153397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75BD988C-696D-67D4-8323-4A15B5D67753}"/>
              </a:ext>
            </a:extLst>
          </p:cNvPr>
          <p:cNvSpPr>
            <a:spLocks noGrp="1"/>
          </p:cNvSpPr>
          <p:nvPr>
            <p:ph type="title" idx="4294967295"/>
          </p:nvPr>
        </p:nvSpPr>
        <p:spPr>
          <a:xfrm>
            <a:off x="609600" y="274638"/>
            <a:ext cx="9230816" cy="1143000"/>
          </a:xfrm>
          <a:prstGeom prst="rect">
            <a:avLst/>
          </a:prstGeom>
        </p:spPr>
        <p:txBody>
          <a:bodyPr/>
          <a:lstStyle/>
          <a:p>
            <a:r>
              <a:rPr lang="de-DE" dirty="0"/>
              <a:t>Faculty </a:t>
            </a:r>
            <a:r>
              <a:rPr lang="de-DE" dirty="0" err="1"/>
              <a:t>members</a:t>
            </a:r>
            <a:r>
              <a:rPr lang="de-DE" dirty="0"/>
              <a:t> </a:t>
            </a:r>
            <a:r>
              <a:rPr lang="de-DE" sz="2800" dirty="0"/>
              <a:t>(</a:t>
            </a:r>
            <a:r>
              <a:rPr lang="de-DE" sz="2800" dirty="0" err="1"/>
              <a:t>selected</a:t>
            </a:r>
            <a:r>
              <a:rPr lang="de-DE" sz="2800" dirty="0"/>
              <a:t>)</a:t>
            </a:r>
            <a:endParaRPr lang="en-DE" dirty="0"/>
          </a:p>
        </p:txBody>
      </p:sp>
      <p:sp>
        <p:nvSpPr>
          <p:cNvPr id="5" name="Inhaltsplatzhalter 4">
            <a:extLst>
              <a:ext uri="{FF2B5EF4-FFF2-40B4-BE49-F238E27FC236}">
                <a16:creationId xmlns:a16="http://schemas.microsoft.com/office/drawing/2014/main" id="{F3D8ECEA-A2B9-776D-949C-E3C5CEE06B4A}"/>
              </a:ext>
            </a:extLst>
          </p:cNvPr>
          <p:cNvSpPr>
            <a:spLocks noGrp="1"/>
          </p:cNvSpPr>
          <p:nvPr>
            <p:ph idx="1"/>
          </p:nvPr>
        </p:nvSpPr>
        <p:spPr>
          <a:xfrm>
            <a:off x="400472" y="1108309"/>
            <a:ext cx="11672192" cy="4641382"/>
          </a:xfrm>
        </p:spPr>
        <p:txBody>
          <a:bodyPr>
            <a:noAutofit/>
          </a:bodyPr>
          <a:lstStyle/>
          <a:p>
            <a:r>
              <a:rPr lang="de-DE" sz="2000" dirty="0"/>
              <a:t>Benjamin Abugri </a:t>
            </a:r>
            <a:r>
              <a:rPr lang="de-DE" sz="2000" dirty="0" err="1"/>
              <a:t>MSc</a:t>
            </a:r>
            <a:r>
              <a:rPr lang="de-DE" sz="2000" dirty="0"/>
              <a:t>, FARA/University of Ghana, Accra</a:t>
            </a:r>
          </a:p>
          <a:p>
            <a:r>
              <a:rPr lang="en-GB" sz="2000" dirty="0" err="1"/>
              <a:t>Dr.</a:t>
            </a:r>
            <a:r>
              <a:rPr lang="en-GB" sz="2000" dirty="0"/>
              <a:t> Andreas Brandner K4DP/Knowledge Management Austria</a:t>
            </a:r>
            <a:endParaRPr lang="en-DE" sz="2000" dirty="0"/>
          </a:p>
          <a:p>
            <a:r>
              <a:rPr lang="en-GB" sz="2000" dirty="0"/>
              <a:t>Sarah Cummings, Knowledge Ecologist/km4dev</a:t>
            </a:r>
          </a:p>
          <a:p>
            <a:r>
              <a:rPr lang="en-GB" sz="2000" dirty="0"/>
              <a:t>Prof. </a:t>
            </a:r>
            <a:r>
              <a:rPr lang="en-GB" sz="2000" dirty="0" err="1"/>
              <a:t>Dr.</a:t>
            </a:r>
            <a:r>
              <a:rPr lang="en-GB" sz="2000" dirty="0"/>
              <a:t> Kimiz Dalkir, McGill University, Canada</a:t>
            </a:r>
          </a:p>
          <a:p>
            <a:r>
              <a:rPr lang="en-GB" sz="2000" dirty="0"/>
              <a:t>Helen Gillman MSc, IFAD (tbc)</a:t>
            </a:r>
          </a:p>
          <a:p>
            <a:r>
              <a:rPr lang="en-GB" sz="2000" dirty="0"/>
              <a:t>Prof. </a:t>
            </a:r>
            <a:r>
              <a:rPr lang="en-GB" sz="2000" dirty="0" err="1"/>
              <a:t>Dr.</a:t>
            </a:r>
            <a:r>
              <a:rPr lang="en-GB" sz="2000" dirty="0"/>
              <a:t> Stefan </a:t>
            </a:r>
            <a:r>
              <a:rPr lang="en-GB" sz="2000" dirty="0" err="1"/>
              <a:t>Güldenberg</a:t>
            </a:r>
            <a:r>
              <a:rPr lang="en-GB" sz="2000" dirty="0"/>
              <a:t>, University of Liechtenstein</a:t>
            </a:r>
          </a:p>
          <a:p>
            <a:r>
              <a:rPr lang="de-DE" sz="2000" dirty="0"/>
              <a:t>Dr. Michael Heiss, Siemens</a:t>
            </a:r>
            <a:endParaRPr lang="en-DE" sz="2000" dirty="0"/>
          </a:p>
          <a:p>
            <a:r>
              <a:rPr lang="en-GB" sz="2000" dirty="0"/>
              <a:t>Mag. Petra Herout, KMA / HORIZONT3000</a:t>
            </a:r>
          </a:p>
          <a:p>
            <a:r>
              <a:rPr lang="en-GB" sz="2000" dirty="0"/>
              <a:t>Prof. </a:t>
            </a:r>
            <a:r>
              <a:rPr lang="en-GB" sz="2000" dirty="0" err="1"/>
              <a:t>Dr.</a:t>
            </a:r>
            <a:r>
              <a:rPr lang="en-GB" sz="2000" dirty="0"/>
              <a:t> Kingo </a:t>
            </a:r>
            <a:r>
              <a:rPr lang="en-GB" sz="2000" dirty="0" err="1"/>
              <a:t>Mchombo</a:t>
            </a:r>
            <a:r>
              <a:rPr lang="en-GB" sz="2000" dirty="0"/>
              <a:t>, International University of Management, Namibia</a:t>
            </a:r>
            <a:endParaRPr lang="en-DE" sz="2000" dirty="0"/>
          </a:p>
          <a:p>
            <a:r>
              <a:rPr lang="en-GB" sz="2000" dirty="0"/>
              <a:t>Prof. </a:t>
            </a:r>
            <a:r>
              <a:rPr lang="en-GB" sz="2000" dirty="0" err="1"/>
              <a:t>Dr.</a:t>
            </a:r>
            <a:r>
              <a:rPr lang="en-GB" sz="2000" dirty="0"/>
              <a:t> </a:t>
            </a:r>
            <a:r>
              <a:rPr lang="en-GB" sz="2000" dirty="0" err="1"/>
              <a:t>hc</a:t>
            </a:r>
            <a:r>
              <a:rPr lang="en-GB" sz="2000" dirty="0"/>
              <a:t>. Günter Koch, KM Austria, Humboldt Cosmos Multiversity</a:t>
            </a:r>
          </a:p>
          <a:p>
            <a:r>
              <a:rPr lang="de-DE" sz="2000" dirty="0"/>
              <a:t>Patricia Lumba </a:t>
            </a:r>
            <a:r>
              <a:rPr lang="de-DE" sz="2000" dirty="0" err="1"/>
              <a:t>MSc</a:t>
            </a:r>
            <a:r>
              <a:rPr lang="de-DE" sz="2000" dirty="0"/>
              <a:t>, African Union </a:t>
            </a:r>
            <a:r>
              <a:rPr lang="de-DE" sz="2000" dirty="0" err="1"/>
              <a:t>Interafrican</a:t>
            </a:r>
            <a:r>
              <a:rPr lang="de-DE" sz="2000" dirty="0"/>
              <a:t> Bureau for Animal Resources (AU-IBAR)</a:t>
            </a:r>
            <a:endParaRPr lang="en-DE" sz="2000" dirty="0"/>
          </a:p>
          <a:p>
            <a:r>
              <a:rPr lang="en-GB" sz="2000" dirty="0"/>
              <a:t>Prof. </a:t>
            </a:r>
            <a:r>
              <a:rPr lang="en-GB" sz="2000" dirty="0" err="1"/>
              <a:t>Dr.</a:t>
            </a:r>
            <a:r>
              <a:rPr lang="en-GB" sz="2000" dirty="0"/>
              <a:t> Peter Pawlowsky, Technical University of Chemnitz, Germany </a:t>
            </a:r>
          </a:p>
          <a:p>
            <a:r>
              <a:rPr lang="en-GB" sz="2000" dirty="0"/>
              <a:t>Davide Piga MSc, World Bank (tbc)</a:t>
            </a:r>
            <a:endParaRPr lang="en-GB" sz="2000" b="1" dirty="0">
              <a:latin typeface="Arial" panose="020B0604020202020204" pitchFamily="34" charset="0"/>
              <a:ea typeface="Calibri" panose="020F0502020204030204" pitchFamily="34" charset="0"/>
              <a:cs typeface="Arial" panose="020B0604020202020204" pitchFamily="34" charset="0"/>
            </a:endParaRPr>
          </a:p>
        </p:txBody>
      </p:sp>
      <p:sp>
        <p:nvSpPr>
          <p:cNvPr id="2" name="Fußzeilenplatzhalter 1">
            <a:extLst>
              <a:ext uri="{FF2B5EF4-FFF2-40B4-BE49-F238E27FC236}">
                <a16:creationId xmlns:a16="http://schemas.microsoft.com/office/drawing/2014/main" id="{E401AA18-D902-BB8A-197E-E0E9A60E4DFF}"/>
              </a:ext>
            </a:extLst>
          </p:cNvPr>
          <p:cNvSpPr>
            <a:spLocks noGrp="1"/>
          </p:cNvSpPr>
          <p:nvPr>
            <p:ph type="ftr" sz="quarter" idx="11"/>
          </p:nvPr>
        </p:nvSpPr>
        <p:spPr/>
        <p:txBody>
          <a:bodyPr/>
          <a:lstStyle/>
          <a:p>
            <a:r>
              <a:rPr lang="en-GB" dirty="0"/>
              <a:t>Knowledge for Development Partnership</a:t>
            </a:r>
          </a:p>
        </p:txBody>
      </p:sp>
      <p:sp>
        <p:nvSpPr>
          <p:cNvPr id="3" name="Foliennummernplatzhalter 2">
            <a:extLst>
              <a:ext uri="{FF2B5EF4-FFF2-40B4-BE49-F238E27FC236}">
                <a16:creationId xmlns:a16="http://schemas.microsoft.com/office/drawing/2014/main" id="{2C891C9D-20DF-3128-3F70-5F2AF642F42D}"/>
              </a:ext>
            </a:extLst>
          </p:cNvPr>
          <p:cNvSpPr>
            <a:spLocks noGrp="1"/>
          </p:cNvSpPr>
          <p:nvPr>
            <p:ph type="sldNum" sz="quarter" idx="12"/>
          </p:nvPr>
        </p:nvSpPr>
        <p:spPr/>
        <p:txBody>
          <a:bodyPr/>
          <a:lstStyle/>
          <a:p>
            <a:fld id="{835A28FC-71B0-4782-BB01-0888C0C85FFE}" type="slidenum">
              <a:rPr lang="en-GB" smtClean="0">
                <a:solidFill>
                  <a:prstClr val="black">
                    <a:tint val="75000"/>
                  </a:prstClr>
                </a:solidFill>
              </a:rPr>
              <a:pPr/>
              <a:t>21</a:t>
            </a:fld>
            <a:endParaRPr lang="en-GB">
              <a:solidFill>
                <a:prstClr val="black">
                  <a:tint val="75000"/>
                </a:prstClr>
              </a:solidFill>
            </a:endParaRPr>
          </a:p>
        </p:txBody>
      </p:sp>
    </p:spTree>
    <p:extLst>
      <p:ext uri="{BB962C8B-B14F-4D97-AF65-F5344CB8AC3E}">
        <p14:creationId xmlns:p14="http://schemas.microsoft.com/office/powerpoint/2010/main" val="8988013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75BD988C-696D-67D4-8323-4A15B5D67753}"/>
              </a:ext>
            </a:extLst>
          </p:cNvPr>
          <p:cNvSpPr>
            <a:spLocks noGrp="1"/>
          </p:cNvSpPr>
          <p:nvPr>
            <p:ph type="title" idx="4294967295"/>
          </p:nvPr>
        </p:nvSpPr>
        <p:spPr>
          <a:xfrm>
            <a:off x="609600" y="274638"/>
            <a:ext cx="9230816" cy="1143000"/>
          </a:xfrm>
          <a:prstGeom prst="rect">
            <a:avLst/>
          </a:prstGeom>
        </p:spPr>
        <p:txBody>
          <a:bodyPr/>
          <a:lstStyle/>
          <a:p>
            <a:r>
              <a:rPr lang="de-DE" dirty="0"/>
              <a:t>Faculty </a:t>
            </a:r>
            <a:r>
              <a:rPr lang="de-DE" dirty="0" err="1"/>
              <a:t>members</a:t>
            </a:r>
            <a:r>
              <a:rPr lang="de-DE" dirty="0"/>
              <a:t> </a:t>
            </a:r>
            <a:r>
              <a:rPr lang="de-DE" sz="2800" dirty="0"/>
              <a:t>(</a:t>
            </a:r>
            <a:r>
              <a:rPr lang="de-DE" sz="2800" dirty="0" err="1"/>
              <a:t>selected</a:t>
            </a:r>
            <a:r>
              <a:rPr lang="de-DE" sz="2800" dirty="0"/>
              <a:t>)</a:t>
            </a:r>
            <a:endParaRPr lang="en-DE" dirty="0"/>
          </a:p>
        </p:txBody>
      </p:sp>
      <p:sp>
        <p:nvSpPr>
          <p:cNvPr id="5" name="Inhaltsplatzhalter 4">
            <a:extLst>
              <a:ext uri="{FF2B5EF4-FFF2-40B4-BE49-F238E27FC236}">
                <a16:creationId xmlns:a16="http://schemas.microsoft.com/office/drawing/2014/main" id="{F3D8ECEA-A2B9-776D-949C-E3C5CEE06B4A}"/>
              </a:ext>
            </a:extLst>
          </p:cNvPr>
          <p:cNvSpPr>
            <a:spLocks noGrp="1"/>
          </p:cNvSpPr>
          <p:nvPr>
            <p:ph idx="1"/>
          </p:nvPr>
        </p:nvSpPr>
        <p:spPr>
          <a:xfrm>
            <a:off x="400472" y="1108309"/>
            <a:ext cx="11672192" cy="4641382"/>
          </a:xfrm>
        </p:spPr>
        <p:txBody>
          <a:bodyPr>
            <a:noAutofit/>
          </a:bodyPr>
          <a:lstStyle/>
          <a:p>
            <a:r>
              <a:rPr lang="en-GB" sz="2000" dirty="0"/>
              <a:t>Prof. </a:t>
            </a:r>
            <a:r>
              <a:rPr lang="en-GB" sz="2000" dirty="0" err="1"/>
              <a:t>Dr.</a:t>
            </a:r>
            <a:r>
              <a:rPr lang="en-GB" sz="2000" dirty="0"/>
              <a:t> Vincent Ribiere, Bangkok University</a:t>
            </a:r>
          </a:p>
          <a:p>
            <a:r>
              <a:rPr lang="en-GB" sz="2000" dirty="0" err="1"/>
              <a:t>Dr.</a:t>
            </a:r>
            <a:r>
              <a:rPr lang="en-GB" sz="2000" dirty="0"/>
              <a:t> Charles Savage, Knowledge Era Enterprises</a:t>
            </a:r>
          </a:p>
          <a:p>
            <a:r>
              <a:rPr lang="en-GB" sz="2000" dirty="0" err="1"/>
              <a:t>Dr.</a:t>
            </a:r>
            <a:r>
              <a:rPr lang="en-GB" sz="2000" dirty="0"/>
              <a:t> Claus Otto </a:t>
            </a:r>
            <a:r>
              <a:rPr lang="en-GB" sz="2000" dirty="0" err="1"/>
              <a:t>Scharmer</a:t>
            </a:r>
            <a:r>
              <a:rPr lang="en-GB" sz="2000" dirty="0"/>
              <a:t>, Massachusetts Institute of Technology (MIT) Cambridge, USA (tbc)</a:t>
            </a:r>
          </a:p>
          <a:p>
            <a:r>
              <a:rPr lang="en-GB" sz="2000" dirty="0"/>
              <a:t>Prof. </a:t>
            </a:r>
            <a:r>
              <a:rPr lang="en-GB" sz="2000" dirty="0" err="1"/>
              <a:t>Dr.</a:t>
            </a:r>
            <a:r>
              <a:rPr lang="en-GB" sz="2000" dirty="0"/>
              <a:t> Eric Tsui, Polytechnical University of Hongkong</a:t>
            </a:r>
          </a:p>
          <a:p>
            <a:r>
              <a:rPr lang="en-GB" sz="2000" dirty="0"/>
              <a:t>Mag. Birgit Gobi, Hewlett Packard Enterprise</a:t>
            </a:r>
          </a:p>
          <a:p>
            <a:r>
              <a:rPr lang="en-GB" sz="2000" dirty="0"/>
              <a:t>John Hovell, </a:t>
            </a:r>
            <a:r>
              <a:rPr lang="en-GB" sz="2000" dirty="0" err="1"/>
              <a:t>Stratactical</a:t>
            </a:r>
            <a:r>
              <a:rPr lang="en-GB" sz="2000" dirty="0"/>
              <a:t>, US</a:t>
            </a:r>
          </a:p>
          <a:p>
            <a:r>
              <a:rPr lang="en-GB" sz="2000" dirty="0"/>
              <a:t>Michael Victor MSc, ILRI (tbc)</a:t>
            </a:r>
            <a:endParaRPr lang="en-GB" sz="2000" b="1" dirty="0">
              <a:latin typeface="Arial" panose="020B0604020202020204" pitchFamily="34" charset="0"/>
              <a:ea typeface="Calibri" panose="020F0502020204030204" pitchFamily="34" charset="0"/>
              <a:cs typeface="Arial" panose="020B0604020202020204" pitchFamily="34" charset="0"/>
            </a:endParaRPr>
          </a:p>
        </p:txBody>
      </p:sp>
      <p:sp>
        <p:nvSpPr>
          <p:cNvPr id="2" name="Fußzeilenplatzhalter 1">
            <a:extLst>
              <a:ext uri="{FF2B5EF4-FFF2-40B4-BE49-F238E27FC236}">
                <a16:creationId xmlns:a16="http://schemas.microsoft.com/office/drawing/2014/main" id="{E401AA18-D902-BB8A-197E-E0E9A60E4DFF}"/>
              </a:ext>
            </a:extLst>
          </p:cNvPr>
          <p:cNvSpPr>
            <a:spLocks noGrp="1"/>
          </p:cNvSpPr>
          <p:nvPr>
            <p:ph type="ftr" sz="quarter" idx="11"/>
          </p:nvPr>
        </p:nvSpPr>
        <p:spPr/>
        <p:txBody>
          <a:bodyPr/>
          <a:lstStyle/>
          <a:p>
            <a:r>
              <a:rPr lang="en-GB" dirty="0"/>
              <a:t>Knowledge for Development Partnership</a:t>
            </a:r>
          </a:p>
        </p:txBody>
      </p:sp>
      <p:sp>
        <p:nvSpPr>
          <p:cNvPr id="3" name="Foliennummernplatzhalter 2">
            <a:extLst>
              <a:ext uri="{FF2B5EF4-FFF2-40B4-BE49-F238E27FC236}">
                <a16:creationId xmlns:a16="http://schemas.microsoft.com/office/drawing/2014/main" id="{2C891C9D-20DF-3128-3F70-5F2AF642F42D}"/>
              </a:ext>
            </a:extLst>
          </p:cNvPr>
          <p:cNvSpPr>
            <a:spLocks noGrp="1"/>
          </p:cNvSpPr>
          <p:nvPr>
            <p:ph type="sldNum" sz="quarter" idx="12"/>
          </p:nvPr>
        </p:nvSpPr>
        <p:spPr/>
        <p:txBody>
          <a:bodyPr/>
          <a:lstStyle/>
          <a:p>
            <a:fld id="{835A28FC-71B0-4782-BB01-0888C0C85FFE}" type="slidenum">
              <a:rPr lang="en-GB" smtClean="0">
                <a:solidFill>
                  <a:prstClr val="black">
                    <a:tint val="75000"/>
                  </a:prstClr>
                </a:solidFill>
              </a:rPr>
              <a:pPr/>
              <a:t>22</a:t>
            </a:fld>
            <a:endParaRPr lang="en-GB">
              <a:solidFill>
                <a:prstClr val="black">
                  <a:tint val="75000"/>
                </a:prstClr>
              </a:solidFill>
            </a:endParaRPr>
          </a:p>
        </p:txBody>
      </p:sp>
    </p:spTree>
    <p:extLst>
      <p:ext uri="{BB962C8B-B14F-4D97-AF65-F5344CB8AC3E}">
        <p14:creationId xmlns:p14="http://schemas.microsoft.com/office/powerpoint/2010/main" val="40072544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a:extLst>
              <a:ext uri="{FF2B5EF4-FFF2-40B4-BE49-F238E27FC236}">
                <a16:creationId xmlns:a16="http://schemas.microsoft.com/office/drawing/2014/main" id="{1109E5B3-8D4C-4044-9E90-5E0A0F2D0CC0}"/>
              </a:ext>
            </a:extLst>
          </p:cNvPr>
          <p:cNvSpPr>
            <a:spLocks noGrp="1"/>
          </p:cNvSpPr>
          <p:nvPr>
            <p:ph type="title" idx="4294967295"/>
          </p:nvPr>
        </p:nvSpPr>
        <p:spPr>
          <a:xfrm>
            <a:off x="963084" y="4406903"/>
            <a:ext cx="10363200" cy="1362075"/>
          </a:xfrm>
          <a:prstGeom prst="rect">
            <a:avLst/>
          </a:prstGeom>
        </p:spPr>
        <p:txBody>
          <a:bodyPr/>
          <a:lstStyle/>
          <a:p>
            <a:r>
              <a:rPr lang="de-DE" dirty="0">
                <a:cs typeface="Arial" panose="020B0604020202020204" pitchFamily="34" charset="0"/>
              </a:rPr>
              <a:t>Timetable</a:t>
            </a:r>
            <a:br>
              <a:rPr lang="de-DE" dirty="0">
                <a:latin typeface="Arial" panose="020B0604020202020204" pitchFamily="34" charset="0"/>
                <a:cs typeface="Arial" panose="020B0604020202020204" pitchFamily="34" charset="0"/>
              </a:rPr>
            </a:br>
            <a:endParaRPr lang="en-DE" dirty="0">
              <a:latin typeface="Arial" panose="020B0604020202020204" pitchFamily="34" charset="0"/>
              <a:cs typeface="Arial" panose="020B0604020202020204" pitchFamily="34" charset="0"/>
            </a:endParaRPr>
          </a:p>
        </p:txBody>
      </p:sp>
      <p:sp>
        <p:nvSpPr>
          <p:cNvPr id="5" name="Textplatzhalter 4">
            <a:extLst>
              <a:ext uri="{FF2B5EF4-FFF2-40B4-BE49-F238E27FC236}">
                <a16:creationId xmlns:a16="http://schemas.microsoft.com/office/drawing/2014/main" id="{584DB6FD-4BE2-47EC-8E82-89346A21D539}"/>
              </a:ext>
            </a:extLst>
          </p:cNvPr>
          <p:cNvSpPr>
            <a:spLocks noGrp="1"/>
          </p:cNvSpPr>
          <p:nvPr>
            <p:ph type="body" idx="1"/>
          </p:nvPr>
        </p:nvSpPr>
        <p:spPr>
          <a:xfrm>
            <a:off x="987445" y="2678906"/>
            <a:ext cx="10363200" cy="1500187"/>
          </a:xfrm>
        </p:spPr>
        <p:txBody>
          <a:bodyPr/>
          <a:lstStyle/>
          <a:p>
            <a:r>
              <a:rPr lang="de-DE" dirty="0">
                <a:latin typeface="Arial" panose="020B0604020202020204" pitchFamily="34" charset="0"/>
                <a:cs typeface="Arial" panose="020B0604020202020204" pitchFamily="34" charset="0"/>
              </a:rPr>
              <a:t>Knowledge Management for Biodiversity Challenge 2023</a:t>
            </a:r>
            <a:endParaRPr lang="en-DE" dirty="0">
              <a:latin typeface="Arial" panose="020B0604020202020204" pitchFamily="34" charset="0"/>
              <a:cs typeface="Arial" panose="020B0604020202020204" pitchFamily="34" charset="0"/>
            </a:endParaRPr>
          </a:p>
        </p:txBody>
      </p:sp>
      <p:sp>
        <p:nvSpPr>
          <p:cNvPr id="2" name="Fußzeilenplatzhalter 1">
            <a:extLst>
              <a:ext uri="{FF2B5EF4-FFF2-40B4-BE49-F238E27FC236}">
                <a16:creationId xmlns:a16="http://schemas.microsoft.com/office/drawing/2014/main" id="{BD4267A8-2823-4D8B-A3F5-D839D81CF139}"/>
              </a:ext>
            </a:extLst>
          </p:cNvPr>
          <p:cNvSpPr>
            <a:spLocks noGrp="1"/>
          </p:cNvSpPr>
          <p:nvPr>
            <p:ph type="ftr" sz="quarter" idx="11"/>
          </p:nvPr>
        </p:nvSpPr>
        <p:spPr>
          <a:xfrm>
            <a:off x="609601" y="6399897"/>
            <a:ext cx="7886667" cy="365125"/>
          </a:xfrm>
        </p:spPr>
        <p:txBody>
          <a:bodyPr/>
          <a:lstStyle/>
          <a:p>
            <a:r>
              <a:rPr lang="en-GB" dirty="0"/>
              <a:t>Knowledge for Development Partnership</a:t>
            </a:r>
          </a:p>
        </p:txBody>
      </p:sp>
    </p:spTree>
    <p:extLst>
      <p:ext uri="{BB962C8B-B14F-4D97-AF65-F5344CB8AC3E}">
        <p14:creationId xmlns:p14="http://schemas.microsoft.com/office/powerpoint/2010/main" val="20900584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C2E748-BC5D-B72B-D497-3329A6BF0B03}"/>
              </a:ext>
            </a:extLst>
          </p:cNvPr>
          <p:cNvSpPr>
            <a:spLocks noGrp="1"/>
          </p:cNvSpPr>
          <p:nvPr>
            <p:ph type="title" idx="4294967295"/>
          </p:nvPr>
        </p:nvSpPr>
        <p:spPr>
          <a:xfrm>
            <a:off x="609600" y="274638"/>
            <a:ext cx="9230816" cy="1143000"/>
          </a:xfrm>
          <a:prstGeom prst="rect">
            <a:avLst/>
          </a:prstGeom>
        </p:spPr>
        <p:txBody>
          <a:bodyPr/>
          <a:lstStyle/>
          <a:p>
            <a:r>
              <a:rPr lang="de-DE" sz="4000" dirty="0"/>
              <a:t>Timetable </a:t>
            </a:r>
            <a:endParaRPr lang="en-DE" sz="4000" dirty="0"/>
          </a:p>
        </p:txBody>
      </p:sp>
      <p:sp>
        <p:nvSpPr>
          <p:cNvPr id="4" name="Fußzeilenplatzhalter 3">
            <a:extLst>
              <a:ext uri="{FF2B5EF4-FFF2-40B4-BE49-F238E27FC236}">
                <a16:creationId xmlns:a16="http://schemas.microsoft.com/office/drawing/2014/main" id="{9C70EDBF-AF53-2FF7-1C6A-07C34F6B357C}"/>
              </a:ext>
            </a:extLst>
          </p:cNvPr>
          <p:cNvSpPr>
            <a:spLocks noGrp="1"/>
          </p:cNvSpPr>
          <p:nvPr>
            <p:ph type="ftr" sz="quarter" idx="11"/>
          </p:nvPr>
        </p:nvSpPr>
        <p:spPr/>
        <p:txBody>
          <a:bodyPr/>
          <a:lstStyle/>
          <a:p>
            <a:r>
              <a:rPr lang="en-GB" dirty="0"/>
              <a:t>Knowledge for Development Partnership</a:t>
            </a:r>
          </a:p>
        </p:txBody>
      </p:sp>
      <p:sp>
        <p:nvSpPr>
          <p:cNvPr id="5" name="Foliennummernplatzhalter 4">
            <a:extLst>
              <a:ext uri="{FF2B5EF4-FFF2-40B4-BE49-F238E27FC236}">
                <a16:creationId xmlns:a16="http://schemas.microsoft.com/office/drawing/2014/main" id="{9F797A09-1BE6-8D9A-9FE0-FAC41C25AE1F}"/>
              </a:ext>
            </a:extLst>
          </p:cNvPr>
          <p:cNvSpPr>
            <a:spLocks noGrp="1"/>
          </p:cNvSpPr>
          <p:nvPr>
            <p:ph type="sldNum" sz="quarter" idx="12"/>
          </p:nvPr>
        </p:nvSpPr>
        <p:spPr/>
        <p:txBody>
          <a:bodyPr/>
          <a:lstStyle/>
          <a:p>
            <a:fld id="{835A28FC-71B0-4782-BB01-0888C0C85FFE}" type="slidenum">
              <a:rPr lang="en-GB" smtClean="0"/>
              <a:pPr/>
              <a:t>24</a:t>
            </a:fld>
            <a:endParaRPr lang="en-GB" dirty="0"/>
          </a:p>
        </p:txBody>
      </p:sp>
      <p:sp>
        <p:nvSpPr>
          <p:cNvPr id="8" name="Inhaltsplatzhalter 2">
            <a:extLst>
              <a:ext uri="{FF2B5EF4-FFF2-40B4-BE49-F238E27FC236}">
                <a16:creationId xmlns:a16="http://schemas.microsoft.com/office/drawing/2014/main" id="{120D42C4-9ED4-C46A-383A-25885F34ED60}"/>
              </a:ext>
            </a:extLst>
          </p:cNvPr>
          <p:cNvSpPr>
            <a:spLocks noGrp="1"/>
          </p:cNvSpPr>
          <p:nvPr>
            <p:ph idx="1"/>
          </p:nvPr>
        </p:nvSpPr>
        <p:spPr>
          <a:xfrm>
            <a:off x="1338530" y="1560789"/>
            <a:ext cx="720080" cy="4320480"/>
          </a:xfrm>
          <a:solidFill>
            <a:srgbClr val="A3DAFF"/>
          </a:solidFill>
        </p:spPr>
        <p:txBody>
          <a:bodyPr>
            <a:normAutofit/>
          </a:bodyPr>
          <a:lstStyle/>
          <a:p>
            <a:pPr marL="0" indent="0" algn="ctr">
              <a:buNone/>
            </a:pPr>
            <a:r>
              <a:rPr lang="de-DE" sz="1400" b="1" dirty="0"/>
              <a:t>Jan</a:t>
            </a:r>
            <a:endParaRPr lang="en-DE" sz="1400" b="1" dirty="0"/>
          </a:p>
        </p:txBody>
      </p:sp>
      <p:sp>
        <p:nvSpPr>
          <p:cNvPr id="9" name="Inhaltsplatzhalter 2">
            <a:extLst>
              <a:ext uri="{FF2B5EF4-FFF2-40B4-BE49-F238E27FC236}">
                <a16:creationId xmlns:a16="http://schemas.microsoft.com/office/drawing/2014/main" id="{015D3FC2-58C2-732E-E694-2C816741720C}"/>
              </a:ext>
            </a:extLst>
          </p:cNvPr>
          <p:cNvSpPr txBox="1">
            <a:spLocks/>
          </p:cNvSpPr>
          <p:nvPr/>
        </p:nvSpPr>
        <p:spPr>
          <a:xfrm>
            <a:off x="8605832" y="1541033"/>
            <a:ext cx="720080" cy="4320480"/>
          </a:xfrm>
          <a:prstGeom prst="rect">
            <a:avLst/>
          </a:prstGeom>
          <a:solidFill>
            <a:srgbClr val="A3DAFF"/>
          </a:solidFill>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Georgia" panose="02040502050405020303"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de-DE" sz="1400" b="1" dirty="0"/>
              <a:t>Oct</a:t>
            </a:r>
            <a:endParaRPr lang="en-DE" sz="1400" b="1" dirty="0"/>
          </a:p>
        </p:txBody>
      </p:sp>
      <p:sp>
        <p:nvSpPr>
          <p:cNvPr id="10" name="Inhaltsplatzhalter 2">
            <a:extLst>
              <a:ext uri="{FF2B5EF4-FFF2-40B4-BE49-F238E27FC236}">
                <a16:creationId xmlns:a16="http://schemas.microsoft.com/office/drawing/2014/main" id="{B0BD5CF8-0537-96F6-03F7-58AC09C16D43}"/>
              </a:ext>
            </a:extLst>
          </p:cNvPr>
          <p:cNvSpPr txBox="1">
            <a:spLocks/>
          </p:cNvSpPr>
          <p:nvPr/>
        </p:nvSpPr>
        <p:spPr>
          <a:xfrm>
            <a:off x="7798354" y="1541033"/>
            <a:ext cx="720080" cy="4320480"/>
          </a:xfrm>
          <a:prstGeom prst="rect">
            <a:avLst/>
          </a:prstGeom>
          <a:solidFill>
            <a:srgbClr val="A3DAFF"/>
          </a:solidFill>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Georgia" panose="02040502050405020303"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de-DE" sz="1400" b="1" dirty="0"/>
              <a:t>Sep</a:t>
            </a:r>
            <a:endParaRPr lang="en-DE" sz="1400" b="1" dirty="0"/>
          </a:p>
        </p:txBody>
      </p:sp>
      <p:sp>
        <p:nvSpPr>
          <p:cNvPr id="11" name="Inhaltsplatzhalter 2">
            <a:extLst>
              <a:ext uri="{FF2B5EF4-FFF2-40B4-BE49-F238E27FC236}">
                <a16:creationId xmlns:a16="http://schemas.microsoft.com/office/drawing/2014/main" id="{8E9445FC-7244-4F74-7366-C32D00811E70}"/>
              </a:ext>
            </a:extLst>
          </p:cNvPr>
          <p:cNvSpPr txBox="1">
            <a:spLocks/>
          </p:cNvSpPr>
          <p:nvPr/>
        </p:nvSpPr>
        <p:spPr>
          <a:xfrm>
            <a:off x="6990876" y="1556792"/>
            <a:ext cx="720080" cy="4320480"/>
          </a:xfrm>
          <a:prstGeom prst="rect">
            <a:avLst/>
          </a:prstGeom>
          <a:solidFill>
            <a:srgbClr val="A3DAFF"/>
          </a:solidFill>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Georgia" panose="02040502050405020303"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de-DE" sz="1400" b="1" dirty="0"/>
              <a:t>Aug</a:t>
            </a:r>
            <a:endParaRPr lang="en-DE" sz="1400" b="1" dirty="0"/>
          </a:p>
        </p:txBody>
      </p:sp>
      <p:sp>
        <p:nvSpPr>
          <p:cNvPr id="12" name="Inhaltsplatzhalter 2">
            <a:extLst>
              <a:ext uri="{FF2B5EF4-FFF2-40B4-BE49-F238E27FC236}">
                <a16:creationId xmlns:a16="http://schemas.microsoft.com/office/drawing/2014/main" id="{BA6F1B78-68BC-747A-48CB-EBD6262B754C}"/>
              </a:ext>
            </a:extLst>
          </p:cNvPr>
          <p:cNvSpPr txBox="1">
            <a:spLocks/>
          </p:cNvSpPr>
          <p:nvPr/>
        </p:nvSpPr>
        <p:spPr>
          <a:xfrm>
            <a:off x="2146008" y="1550439"/>
            <a:ext cx="720080" cy="4320480"/>
          </a:xfrm>
          <a:prstGeom prst="rect">
            <a:avLst/>
          </a:prstGeom>
          <a:solidFill>
            <a:srgbClr val="A3DAFF"/>
          </a:solidFill>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Georgia" panose="02040502050405020303"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de-DE" sz="1400" b="1" dirty="0"/>
              <a:t>Feb</a:t>
            </a:r>
            <a:endParaRPr lang="en-DE" sz="1400" b="1" dirty="0"/>
          </a:p>
        </p:txBody>
      </p:sp>
      <p:sp>
        <p:nvSpPr>
          <p:cNvPr id="13" name="Inhaltsplatzhalter 2">
            <a:extLst>
              <a:ext uri="{FF2B5EF4-FFF2-40B4-BE49-F238E27FC236}">
                <a16:creationId xmlns:a16="http://schemas.microsoft.com/office/drawing/2014/main" id="{FAA2C003-443A-C81B-9101-B065E75882AB}"/>
              </a:ext>
            </a:extLst>
          </p:cNvPr>
          <p:cNvSpPr txBox="1">
            <a:spLocks/>
          </p:cNvSpPr>
          <p:nvPr/>
        </p:nvSpPr>
        <p:spPr>
          <a:xfrm>
            <a:off x="6183398" y="1556792"/>
            <a:ext cx="720080" cy="4320480"/>
          </a:xfrm>
          <a:prstGeom prst="rect">
            <a:avLst/>
          </a:prstGeom>
          <a:solidFill>
            <a:srgbClr val="A3DAFF"/>
          </a:solidFill>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Georgia" panose="02040502050405020303"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de-DE" sz="1400" b="1" dirty="0"/>
              <a:t>Jul</a:t>
            </a:r>
            <a:endParaRPr lang="en-DE" sz="1400" b="1" dirty="0"/>
          </a:p>
        </p:txBody>
      </p:sp>
      <p:sp>
        <p:nvSpPr>
          <p:cNvPr id="14" name="Inhaltsplatzhalter 2">
            <a:extLst>
              <a:ext uri="{FF2B5EF4-FFF2-40B4-BE49-F238E27FC236}">
                <a16:creationId xmlns:a16="http://schemas.microsoft.com/office/drawing/2014/main" id="{CBFEBA6D-CCBF-E32C-2A72-C8179245836C}"/>
              </a:ext>
            </a:extLst>
          </p:cNvPr>
          <p:cNvSpPr txBox="1">
            <a:spLocks/>
          </p:cNvSpPr>
          <p:nvPr/>
        </p:nvSpPr>
        <p:spPr>
          <a:xfrm>
            <a:off x="4568442" y="1556792"/>
            <a:ext cx="720080" cy="4320480"/>
          </a:xfrm>
          <a:prstGeom prst="rect">
            <a:avLst/>
          </a:prstGeom>
          <a:solidFill>
            <a:srgbClr val="A3DAFF"/>
          </a:solidFill>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Georgia" panose="02040502050405020303"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de-DE" sz="1400" b="1" dirty="0"/>
              <a:t>May</a:t>
            </a:r>
            <a:endParaRPr lang="en-DE" sz="1400" b="1" dirty="0"/>
          </a:p>
        </p:txBody>
      </p:sp>
      <p:sp>
        <p:nvSpPr>
          <p:cNvPr id="15" name="Inhaltsplatzhalter 2">
            <a:extLst>
              <a:ext uri="{FF2B5EF4-FFF2-40B4-BE49-F238E27FC236}">
                <a16:creationId xmlns:a16="http://schemas.microsoft.com/office/drawing/2014/main" id="{CAB269F6-0D57-C64C-3332-68866A7616D8}"/>
              </a:ext>
            </a:extLst>
          </p:cNvPr>
          <p:cNvSpPr txBox="1">
            <a:spLocks/>
          </p:cNvSpPr>
          <p:nvPr/>
        </p:nvSpPr>
        <p:spPr>
          <a:xfrm>
            <a:off x="3760964" y="1556792"/>
            <a:ext cx="720080" cy="4320480"/>
          </a:xfrm>
          <a:prstGeom prst="rect">
            <a:avLst/>
          </a:prstGeom>
          <a:solidFill>
            <a:srgbClr val="A3DAFF"/>
          </a:solidFill>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Georgia" panose="02040502050405020303"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de-DE" sz="1400" b="1" dirty="0"/>
              <a:t>Apr</a:t>
            </a:r>
            <a:endParaRPr lang="en-DE" sz="1400" b="1" dirty="0"/>
          </a:p>
        </p:txBody>
      </p:sp>
      <p:sp>
        <p:nvSpPr>
          <p:cNvPr id="16" name="Inhaltsplatzhalter 2">
            <a:extLst>
              <a:ext uri="{FF2B5EF4-FFF2-40B4-BE49-F238E27FC236}">
                <a16:creationId xmlns:a16="http://schemas.microsoft.com/office/drawing/2014/main" id="{A694C9EF-FACA-FB7F-F5B3-92276A601DA3}"/>
              </a:ext>
            </a:extLst>
          </p:cNvPr>
          <p:cNvSpPr txBox="1">
            <a:spLocks/>
          </p:cNvSpPr>
          <p:nvPr/>
        </p:nvSpPr>
        <p:spPr>
          <a:xfrm>
            <a:off x="2953486" y="1560788"/>
            <a:ext cx="720080" cy="4320480"/>
          </a:xfrm>
          <a:prstGeom prst="rect">
            <a:avLst/>
          </a:prstGeom>
          <a:solidFill>
            <a:srgbClr val="A3DAFF"/>
          </a:solidFill>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Georgia" panose="02040502050405020303"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de-DE" sz="1400" b="1" dirty="0"/>
              <a:t>Mar</a:t>
            </a:r>
            <a:endParaRPr lang="en-DE" sz="1400" b="1" dirty="0"/>
          </a:p>
        </p:txBody>
      </p:sp>
      <p:sp>
        <p:nvSpPr>
          <p:cNvPr id="17" name="Inhaltsplatzhalter 2">
            <a:extLst>
              <a:ext uri="{FF2B5EF4-FFF2-40B4-BE49-F238E27FC236}">
                <a16:creationId xmlns:a16="http://schemas.microsoft.com/office/drawing/2014/main" id="{0C69A5F6-E6E3-EFC0-BFED-94D60AB49453}"/>
              </a:ext>
            </a:extLst>
          </p:cNvPr>
          <p:cNvSpPr txBox="1">
            <a:spLocks/>
          </p:cNvSpPr>
          <p:nvPr/>
        </p:nvSpPr>
        <p:spPr>
          <a:xfrm>
            <a:off x="5375920" y="1556792"/>
            <a:ext cx="720080" cy="4320480"/>
          </a:xfrm>
          <a:prstGeom prst="rect">
            <a:avLst/>
          </a:prstGeom>
          <a:solidFill>
            <a:srgbClr val="A3DAFF"/>
          </a:solidFill>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Georgia" panose="02040502050405020303"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pPr>
            <a:r>
              <a:rPr lang="de-DE" sz="1400" b="1" dirty="0"/>
              <a:t>Jun</a:t>
            </a:r>
            <a:endParaRPr lang="en-DE" sz="1400" b="1" dirty="0"/>
          </a:p>
        </p:txBody>
      </p:sp>
      <p:sp>
        <p:nvSpPr>
          <p:cNvPr id="18" name="Rechteck 17">
            <a:extLst>
              <a:ext uri="{FF2B5EF4-FFF2-40B4-BE49-F238E27FC236}">
                <a16:creationId xmlns:a16="http://schemas.microsoft.com/office/drawing/2014/main" id="{79FDAEF7-9E1A-F544-CD92-59CE19A3B4DE}"/>
              </a:ext>
            </a:extLst>
          </p:cNvPr>
          <p:cNvSpPr/>
          <p:nvPr/>
        </p:nvSpPr>
        <p:spPr>
          <a:xfrm rot="16200000">
            <a:off x="258179" y="3407966"/>
            <a:ext cx="2880321" cy="586616"/>
          </a:xfrm>
          <a:prstGeom prst="rect">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t>1 Global Kickoff</a:t>
            </a:r>
            <a:endParaRPr lang="en-DE" sz="1600" dirty="0"/>
          </a:p>
        </p:txBody>
      </p:sp>
      <p:sp>
        <p:nvSpPr>
          <p:cNvPr id="19" name="Rechteck 18">
            <a:extLst>
              <a:ext uri="{FF2B5EF4-FFF2-40B4-BE49-F238E27FC236}">
                <a16:creationId xmlns:a16="http://schemas.microsoft.com/office/drawing/2014/main" id="{6DF02D2A-C74A-E5EB-B64C-55BEA29460CB}"/>
              </a:ext>
            </a:extLst>
          </p:cNvPr>
          <p:cNvSpPr/>
          <p:nvPr/>
        </p:nvSpPr>
        <p:spPr>
          <a:xfrm>
            <a:off x="2146008" y="2262163"/>
            <a:ext cx="2335036" cy="431276"/>
          </a:xfrm>
          <a:prstGeom prst="rect">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t>2 Regional Challenge A</a:t>
            </a:r>
            <a:endParaRPr lang="en-DE" sz="1600" dirty="0"/>
          </a:p>
        </p:txBody>
      </p:sp>
      <p:sp>
        <p:nvSpPr>
          <p:cNvPr id="20" name="Rechteck 19">
            <a:extLst>
              <a:ext uri="{FF2B5EF4-FFF2-40B4-BE49-F238E27FC236}">
                <a16:creationId xmlns:a16="http://schemas.microsoft.com/office/drawing/2014/main" id="{68B375F6-5261-D9BF-6E40-F0BA9ED9E8B4}"/>
              </a:ext>
            </a:extLst>
          </p:cNvPr>
          <p:cNvSpPr/>
          <p:nvPr/>
        </p:nvSpPr>
        <p:spPr>
          <a:xfrm>
            <a:off x="2500810" y="3059154"/>
            <a:ext cx="2335036" cy="431276"/>
          </a:xfrm>
          <a:prstGeom prst="rect">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t>2 Regional Challenge B</a:t>
            </a:r>
            <a:endParaRPr lang="en-DE" sz="1600" dirty="0"/>
          </a:p>
        </p:txBody>
      </p:sp>
      <p:sp>
        <p:nvSpPr>
          <p:cNvPr id="21" name="Rechteck 20">
            <a:extLst>
              <a:ext uri="{FF2B5EF4-FFF2-40B4-BE49-F238E27FC236}">
                <a16:creationId xmlns:a16="http://schemas.microsoft.com/office/drawing/2014/main" id="{68372161-38A5-23E5-5B6C-2130EDD390DF}"/>
              </a:ext>
            </a:extLst>
          </p:cNvPr>
          <p:cNvSpPr/>
          <p:nvPr/>
        </p:nvSpPr>
        <p:spPr>
          <a:xfrm>
            <a:off x="2948377" y="3856145"/>
            <a:ext cx="2335036" cy="431276"/>
          </a:xfrm>
          <a:prstGeom prst="rect">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t>2 Regional Challenge C</a:t>
            </a:r>
            <a:endParaRPr lang="en-DE" sz="1600" dirty="0"/>
          </a:p>
        </p:txBody>
      </p:sp>
      <p:sp>
        <p:nvSpPr>
          <p:cNvPr id="22" name="Rechteck 21">
            <a:extLst>
              <a:ext uri="{FF2B5EF4-FFF2-40B4-BE49-F238E27FC236}">
                <a16:creationId xmlns:a16="http://schemas.microsoft.com/office/drawing/2014/main" id="{B9637362-299D-3F51-20CD-A5DB51ED8BD2}"/>
              </a:ext>
            </a:extLst>
          </p:cNvPr>
          <p:cNvSpPr/>
          <p:nvPr/>
        </p:nvSpPr>
        <p:spPr>
          <a:xfrm>
            <a:off x="3287688" y="4653136"/>
            <a:ext cx="2335036" cy="431276"/>
          </a:xfrm>
          <a:prstGeom prst="rect">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t>2 Regional Challenge D</a:t>
            </a:r>
            <a:endParaRPr lang="en-DE" sz="1600" dirty="0"/>
          </a:p>
        </p:txBody>
      </p:sp>
      <p:sp>
        <p:nvSpPr>
          <p:cNvPr id="24" name="Rechteck 23">
            <a:extLst>
              <a:ext uri="{FF2B5EF4-FFF2-40B4-BE49-F238E27FC236}">
                <a16:creationId xmlns:a16="http://schemas.microsoft.com/office/drawing/2014/main" id="{B2E29F0C-3568-DDEA-AA82-ABE3D43534D0}"/>
              </a:ext>
            </a:extLst>
          </p:cNvPr>
          <p:cNvSpPr/>
          <p:nvPr/>
        </p:nvSpPr>
        <p:spPr>
          <a:xfrm rot="16200000">
            <a:off x="5519482" y="2946649"/>
            <a:ext cx="2880321" cy="1502630"/>
          </a:xfrm>
          <a:prstGeom prst="rect">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t>3 Integration and </a:t>
            </a:r>
            <a:br>
              <a:rPr lang="de-DE" sz="1600" dirty="0"/>
            </a:br>
            <a:r>
              <a:rPr lang="de-DE" sz="1600" dirty="0"/>
              <a:t>Global Challenges</a:t>
            </a:r>
            <a:endParaRPr lang="en-DE" sz="1600" dirty="0"/>
          </a:p>
        </p:txBody>
      </p:sp>
      <p:sp>
        <p:nvSpPr>
          <p:cNvPr id="25" name="Rechteck 24">
            <a:extLst>
              <a:ext uri="{FF2B5EF4-FFF2-40B4-BE49-F238E27FC236}">
                <a16:creationId xmlns:a16="http://schemas.microsoft.com/office/drawing/2014/main" id="{D619ADAB-4D84-555D-EF37-FCD5444DD7E4}"/>
              </a:ext>
            </a:extLst>
          </p:cNvPr>
          <p:cNvSpPr/>
          <p:nvPr/>
        </p:nvSpPr>
        <p:spPr>
          <a:xfrm rot="16200000">
            <a:off x="7118486" y="2946649"/>
            <a:ext cx="2880321" cy="1502630"/>
          </a:xfrm>
          <a:prstGeom prst="rect">
            <a:avLst/>
          </a:prstGeom>
          <a:solidFill>
            <a:schemeClr val="accent3">
              <a:lumMod val="75000"/>
            </a:schemeClr>
          </a:solid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a:t>4 Global Conference Dissemination</a:t>
            </a:r>
            <a:endParaRPr lang="en-DE" sz="1600" dirty="0"/>
          </a:p>
        </p:txBody>
      </p:sp>
    </p:spTree>
    <p:extLst>
      <p:ext uri="{BB962C8B-B14F-4D97-AF65-F5344CB8AC3E}">
        <p14:creationId xmlns:p14="http://schemas.microsoft.com/office/powerpoint/2010/main" val="8097220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DBBDDA-39EC-4253-BE7E-B209B4DDF377}"/>
              </a:ext>
            </a:extLst>
          </p:cNvPr>
          <p:cNvSpPr>
            <a:spLocks noGrp="1"/>
          </p:cNvSpPr>
          <p:nvPr>
            <p:ph type="title" idx="4294967295"/>
          </p:nvPr>
        </p:nvSpPr>
        <p:spPr>
          <a:xfrm>
            <a:off x="609600" y="274638"/>
            <a:ext cx="9230816" cy="1143000"/>
          </a:xfrm>
          <a:prstGeom prst="rect">
            <a:avLst/>
          </a:prstGeom>
        </p:spPr>
        <p:txBody>
          <a:bodyPr/>
          <a:lstStyle/>
          <a:p>
            <a:r>
              <a:rPr lang="de-DE" dirty="0"/>
              <a:t>Contact</a:t>
            </a:r>
            <a:endParaRPr lang="en-DE" dirty="0"/>
          </a:p>
        </p:txBody>
      </p:sp>
      <p:sp>
        <p:nvSpPr>
          <p:cNvPr id="3" name="Inhaltsplatzhalter 2">
            <a:extLst>
              <a:ext uri="{FF2B5EF4-FFF2-40B4-BE49-F238E27FC236}">
                <a16:creationId xmlns:a16="http://schemas.microsoft.com/office/drawing/2014/main" id="{8DFA06A2-B583-49BF-8D2B-08E5D0B9385B}"/>
              </a:ext>
            </a:extLst>
          </p:cNvPr>
          <p:cNvSpPr>
            <a:spLocks noGrp="1"/>
          </p:cNvSpPr>
          <p:nvPr>
            <p:ph idx="1"/>
          </p:nvPr>
        </p:nvSpPr>
        <p:spPr>
          <a:xfrm>
            <a:off x="609600" y="2204864"/>
            <a:ext cx="10972800" cy="3921302"/>
          </a:xfrm>
        </p:spPr>
        <p:txBody>
          <a:bodyPr>
            <a:normAutofit/>
          </a:bodyPr>
          <a:lstStyle/>
          <a:p>
            <a:pPr marL="0" indent="0">
              <a:buNone/>
            </a:pPr>
            <a:r>
              <a:rPr lang="en-US" sz="2000" b="1" dirty="0">
                <a:solidFill>
                  <a:srgbClr val="FF0000"/>
                </a:solidFill>
                <a:latin typeface="Georgia" pitchFamily="18" charset="0"/>
              </a:rPr>
              <a:t>Erie Tamale</a:t>
            </a:r>
          </a:p>
          <a:p>
            <a:pPr marL="0" indent="0">
              <a:buNone/>
            </a:pPr>
            <a:r>
              <a:rPr lang="en-US" sz="2000" b="1" dirty="0">
                <a:latin typeface="Georgia" pitchFamily="18" charset="0"/>
              </a:rPr>
              <a:t>Head, Capacity Building and Knowledge Management Unit</a:t>
            </a:r>
          </a:p>
          <a:p>
            <a:pPr marL="0" indent="0">
              <a:buNone/>
            </a:pPr>
            <a:r>
              <a:rPr lang="en-US" sz="2000" b="1" dirty="0">
                <a:latin typeface="Georgia" pitchFamily="18" charset="0"/>
              </a:rPr>
              <a:t>CBD Secretariat</a:t>
            </a:r>
          </a:p>
          <a:p>
            <a:pPr marL="0" indent="0">
              <a:buNone/>
            </a:pPr>
            <a:r>
              <a:rPr lang="de-DE" sz="2000" b="1" dirty="0">
                <a:latin typeface="Georgia" pitchFamily="18" charset="0"/>
              </a:rPr>
              <a:t>Email: erie.tamale@un.org</a:t>
            </a:r>
            <a:endParaRPr lang="de-DE" sz="2000" b="1" dirty="0">
              <a:solidFill>
                <a:srgbClr val="C00000"/>
              </a:solidFill>
              <a:latin typeface="Georgia" pitchFamily="18" charset="0"/>
            </a:endParaRPr>
          </a:p>
          <a:p>
            <a:pPr marL="0" indent="0">
              <a:buNone/>
            </a:pPr>
            <a:endParaRPr lang="de-DE" sz="2000" b="1" dirty="0">
              <a:solidFill>
                <a:srgbClr val="C00000"/>
              </a:solidFill>
              <a:latin typeface="Georgia" pitchFamily="18" charset="0"/>
            </a:endParaRPr>
          </a:p>
          <a:p>
            <a:pPr marL="0" indent="0">
              <a:buNone/>
            </a:pPr>
            <a:r>
              <a:rPr lang="de-DE" sz="2000" b="1" dirty="0">
                <a:solidFill>
                  <a:srgbClr val="C00000"/>
                </a:solidFill>
                <a:latin typeface="Georgia" pitchFamily="18" charset="0"/>
              </a:rPr>
              <a:t>Prof. Dr. Andreas Brandner, Executive Director</a:t>
            </a:r>
          </a:p>
          <a:p>
            <a:pPr marL="0" indent="0">
              <a:buNone/>
            </a:pPr>
            <a:r>
              <a:rPr lang="de-DE" sz="2000" b="1" dirty="0">
                <a:solidFill>
                  <a:srgbClr val="0070C0"/>
                </a:solidFill>
                <a:latin typeface="Georgia" pitchFamily="18" charset="0"/>
              </a:rPr>
              <a:t>Knowledge for Development Partnership </a:t>
            </a:r>
          </a:p>
          <a:p>
            <a:pPr marL="0" indent="0">
              <a:buNone/>
            </a:pPr>
            <a:r>
              <a:rPr lang="de-DE" sz="2000" b="1" dirty="0">
                <a:latin typeface="Georgia" pitchFamily="18" charset="0"/>
              </a:rPr>
              <a:t>Email: andreas.brandner@k4dp.org</a:t>
            </a:r>
          </a:p>
          <a:p>
            <a:pPr marL="0" indent="0">
              <a:buNone/>
            </a:pPr>
            <a:r>
              <a:rPr lang="de-DE" sz="2000" b="1" dirty="0">
                <a:latin typeface="Georgia" pitchFamily="18" charset="0"/>
              </a:rPr>
              <a:t>www.k4dp.org</a:t>
            </a:r>
          </a:p>
          <a:p>
            <a:endParaRPr lang="en-US" dirty="0"/>
          </a:p>
          <a:p>
            <a:pPr marL="0" indent="0">
              <a:buNone/>
            </a:pPr>
            <a:endParaRPr lang="en-DE" sz="2000" b="1" dirty="0">
              <a:latin typeface="Georgia" pitchFamily="18" charset="0"/>
            </a:endParaRPr>
          </a:p>
        </p:txBody>
      </p:sp>
      <p:sp>
        <p:nvSpPr>
          <p:cNvPr id="4" name="Fußzeilenplatzhalter 3">
            <a:extLst>
              <a:ext uri="{FF2B5EF4-FFF2-40B4-BE49-F238E27FC236}">
                <a16:creationId xmlns:a16="http://schemas.microsoft.com/office/drawing/2014/main" id="{48E870B8-DDE9-4991-9F98-3E190F8D7CBE}"/>
              </a:ext>
            </a:extLst>
          </p:cNvPr>
          <p:cNvSpPr>
            <a:spLocks noGrp="1"/>
          </p:cNvSpPr>
          <p:nvPr>
            <p:ph type="ftr" sz="quarter" idx="11"/>
          </p:nvPr>
        </p:nvSpPr>
        <p:spPr/>
        <p:txBody>
          <a:bodyPr/>
          <a:lstStyle/>
          <a:p>
            <a:r>
              <a:rPr lang="en-GB" dirty="0"/>
              <a:t>Knowledge for Development Partnership</a:t>
            </a:r>
          </a:p>
        </p:txBody>
      </p:sp>
      <p:sp>
        <p:nvSpPr>
          <p:cNvPr id="5" name="Foliennummernplatzhalter 4">
            <a:extLst>
              <a:ext uri="{FF2B5EF4-FFF2-40B4-BE49-F238E27FC236}">
                <a16:creationId xmlns:a16="http://schemas.microsoft.com/office/drawing/2014/main" id="{F24940E0-5693-4275-8986-C4A47FFC925F}"/>
              </a:ext>
            </a:extLst>
          </p:cNvPr>
          <p:cNvSpPr>
            <a:spLocks noGrp="1"/>
          </p:cNvSpPr>
          <p:nvPr>
            <p:ph type="sldNum" sz="quarter" idx="12"/>
          </p:nvPr>
        </p:nvSpPr>
        <p:spPr/>
        <p:txBody>
          <a:bodyPr/>
          <a:lstStyle/>
          <a:p>
            <a:fld id="{835A28FC-71B0-4782-BB01-0888C0C85FFE}" type="slidenum">
              <a:rPr lang="en-GB" smtClean="0"/>
              <a:pPr/>
              <a:t>25</a:t>
            </a:fld>
            <a:endParaRPr lang="en-GB"/>
          </a:p>
        </p:txBody>
      </p:sp>
    </p:spTree>
    <p:extLst>
      <p:ext uri="{BB962C8B-B14F-4D97-AF65-F5344CB8AC3E}">
        <p14:creationId xmlns:p14="http://schemas.microsoft.com/office/powerpoint/2010/main" val="1889512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96D56EE-2CE6-4CE6-223F-B34B3F3C5679}"/>
              </a:ext>
            </a:extLst>
          </p:cNvPr>
          <p:cNvSpPr/>
          <p:nvPr/>
        </p:nvSpPr>
        <p:spPr>
          <a:xfrm>
            <a:off x="313766" y="331694"/>
            <a:ext cx="5646767" cy="73510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GBF - Target 21</a:t>
            </a:r>
          </a:p>
        </p:txBody>
      </p:sp>
      <p:sp>
        <p:nvSpPr>
          <p:cNvPr id="6" name="TextBox 5">
            <a:extLst>
              <a:ext uri="{FF2B5EF4-FFF2-40B4-BE49-F238E27FC236}">
                <a16:creationId xmlns:a16="http://schemas.microsoft.com/office/drawing/2014/main" id="{2FB929B3-83DF-A15A-D9BC-40304F15428D}"/>
              </a:ext>
            </a:extLst>
          </p:cNvPr>
          <p:cNvSpPr txBox="1"/>
          <p:nvPr/>
        </p:nvSpPr>
        <p:spPr>
          <a:xfrm>
            <a:off x="304800" y="1397300"/>
            <a:ext cx="11623848" cy="3539430"/>
          </a:xfrm>
          <a:prstGeom prst="rect">
            <a:avLst/>
          </a:prstGeom>
          <a:noFill/>
        </p:spPr>
        <p:txBody>
          <a:bodyPr wrap="square">
            <a:spAutoFit/>
          </a:bodyPr>
          <a:lstStyle/>
          <a:p>
            <a:r>
              <a:rPr lang="en-US" b="1" i="0" dirty="0">
                <a:solidFill>
                  <a:schemeClr val="accent1">
                    <a:lumMod val="75000"/>
                  </a:schemeClr>
                </a:solidFill>
                <a:effectLst/>
              </a:rPr>
              <a:t>(</a:t>
            </a:r>
            <a:r>
              <a:rPr lang="en-US" sz="2800" i="1" dirty="0">
                <a:solidFill>
                  <a:schemeClr val="accent2">
                    <a:lumMod val="75000"/>
                  </a:schemeClr>
                </a:solidFill>
                <a:effectLst/>
              </a:rPr>
              <a:t>What </a:t>
            </a:r>
            <a:r>
              <a:rPr lang="en-US" sz="2800" b="1" i="0" dirty="0">
                <a:solidFill>
                  <a:schemeClr val="accent1">
                    <a:lumMod val="75000"/>
                  </a:schemeClr>
                </a:solidFill>
                <a:effectLst/>
              </a:rPr>
              <a:t>)   Ensure that the best available data, information and knowledge are accessible to decision makers, practitioners and the public </a:t>
            </a:r>
            <a:r>
              <a:rPr lang="en-US" sz="2800" i="0" dirty="0">
                <a:solidFill>
                  <a:schemeClr val="tx1">
                    <a:lumMod val="50000"/>
                    <a:lumOff val="50000"/>
                  </a:schemeClr>
                </a:solidFill>
                <a:effectLst/>
              </a:rPr>
              <a:t>to  (</a:t>
            </a:r>
            <a:r>
              <a:rPr lang="en-US" sz="2800" i="1" dirty="0">
                <a:solidFill>
                  <a:schemeClr val="accent2">
                    <a:lumMod val="75000"/>
                  </a:schemeClr>
                </a:solidFill>
                <a:effectLst/>
              </a:rPr>
              <a:t>Why      </a:t>
            </a:r>
            <a:r>
              <a:rPr lang="en-US" sz="2800" i="0" dirty="0">
                <a:solidFill>
                  <a:schemeClr val="tx1">
                    <a:lumMod val="50000"/>
                    <a:lumOff val="50000"/>
                  </a:schemeClr>
                </a:solidFill>
                <a:effectLst/>
              </a:rPr>
              <a:t>)   </a:t>
            </a:r>
            <a:r>
              <a:rPr lang="en-US" sz="2800" b="1" i="0" dirty="0">
                <a:solidFill>
                  <a:schemeClr val="accent4">
                    <a:lumMod val="75000"/>
                  </a:schemeClr>
                </a:solidFill>
                <a:effectLst/>
              </a:rPr>
              <a:t>guide effective and equitable governance, integrated and participatory management</a:t>
            </a:r>
            <a:r>
              <a:rPr lang="en-US" sz="2800" i="0" dirty="0">
                <a:solidFill>
                  <a:schemeClr val="accent4">
                    <a:lumMod val="75000"/>
                  </a:schemeClr>
                </a:solidFill>
                <a:effectLst/>
              </a:rPr>
              <a:t> </a:t>
            </a:r>
            <a:r>
              <a:rPr lang="en-US" sz="2800" b="1" i="0" dirty="0">
                <a:solidFill>
                  <a:schemeClr val="accent4">
                    <a:lumMod val="75000"/>
                  </a:schemeClr>
                </a:solidFill>
                <a:effectLst/>
              </a:rPr>
              <a:t>of biodiversity</a:t>
            </a:r>
            <a:r>
              <a:rPr lang="en-US" sz="2800" i="0" dirty="0">
                <a:solidFill>
                  <a:schemeClr val="tx1">
                    <a:lumMod val="50000"/>
                    <a:lumOff val="50000"/>
                  </a:schemeClr>
                </a:solidFill>
                <a:effectLst/>
              </a:rPr>
              <a:t>, </a:t>
            </a:r>
            <a:r>
              <a:rPr lang="en-US" sz="2800" i="0" dirty="0">
                <a:solidFill>
                  <a:schemeClr val="accent4">
                    <a:lumMod val="75000"/>
                  </a:schemeClr>
                </a:solidFill>
                <a:effectLst/>
              </a:rPr>
              <a:t>and</a:t>
            </a:r>
            <a:r>
              <a:rPr lang="en-US" sz="2800" b="0" i="0" dirty="0">
                <a:solidFill>
                  <a:schemeClr val="accent4">
                    <a:lumMod val="75000"/>
                  </a:schemeClr>
                </a:solidFill>
                <a:effectLst/>
              </a:rPr>
              <a:t> </a:t>
            </a:r>
            <a:r>
              <a:rPr lang="en-US" sz="2800" i="0" dirty="0">
                <a:solidFill>
                  <a:schemeClr val="accent4">
                    <a:lumMod val="75000"/>
                  </a:schemeClr>
                </a:solidFill>
                <a:effectLst/>
              </a:rPr>
              <a:t>to strengthen communication, awareness-raising, education, </a:t>
            </a:r>
            <a:r>
              <a:rPr lang="en-US" sz="2800" b="1" i="0" dirty="0">
                <a:solidFill>
                  <a:schemeClr val="accent4">
                    <a:lumMod val="75000"/>
                  </a:schemeClr>
                </a:solidFill>
                <a:effectLst/>
              </a:rPr>
              <a:t>monitoring</a:t>
            </a:r>
            <a:r>
              <a:rPr lang="en-US" sz="2800" i="0" dirty="0">
                <a:solidFill>
                  <a:schemeClr val="accent4">
                    <a:lumMod val="75000"/>
                  </a:schemeClr>
                </a:solidFill>
                <a:effectLst/>
              </a:rPr>
              <a:t>, research and knowledge management </a:t>
            </a:r>
            <a:r>
              <a:rPr lang="en-US" sz="2800" b="0" i="0" dirty="0">
                <a:solidFill>
                  <a:schemeClr val="tx1">
                    <a:lumMod val="50000"/>
                    <a:lumOff val="50000"/>
                  </a:schemeClr>
                </a:solidFill>
                <a:effectLst/>
              </a:rPr>
              <a:t>and</a:t>
            </a:r>
            <a:r>
              <a:rPr lang="en-US" sz="2800" i="0" dirty="0">
                <a:solidFill>
                  <a:schemeClr val="tx1">
                    <a:lumMod val="50000"/>
                    <a:lumOff val="50000"/>
                  </a:schemeClr>
                </a:solidFill>
                <a:effectLst/>
              </a:rPr>
              <a:t>, also in this context, traditional knowledge, innovations, practices and technologies of indigenous peoples and local communities should only be accessed with their free, prior and informed consent in accordance with national legislation.</a:t>
            </a:r>
            <a:endParaRPr lang="en-US" sz="2800" dirty="0">
              <a:solidFill>
                <a:schemeClr val="tx1">
                  <a:lumMod val="50000"/>
                  <a:lumOff val="50000"/>
                </a:schemeClr>
              </a:solidFill>
            </a:endParaRPr>
          </a:p>
        </p:txBody>
      </p:sp>
      <p:pic>
        <p:nvPicPr>
          <p:cNvPr id="5" name="Picture 2">
            <a:extLst>
              <a:ext uri="{FF2B5EF4-FFF2-40B4-BE49-F238E27FC236}">
                <a16:creationId xmlns:a16="http://schemas.microsoft.com/office/drawing/2014/main" id="{D2A0F341-72CD-0681-BC4D-28013B48D38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9943" y="1460066"/>
            <a:ext cx="247930" cy="24793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a:extLst>
              <a:ext uri="{FF2B5EF4-FFF2-40B4-BE49-F238E27FC236}">
                <a16:creationId xmlns:a16="http://schemas.microsoft.com/office/drawing/2014/main" id="{48D408CF-E677-C80F-1588-22F70171EA58}"/>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92628" y="2020835"/>
            <a:ext cx="247930" cy="24793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72637EF7-BB1A-06FB-0723-4F13755B472E}"/>
              </a:ext>
            </a:extLst>
          </p:cNvPr>
          <p:cNvSpPr txBox="1"/>
          <p:nvPr/>
        </p:nvSpPr>
        <p:spPr>
          <a:xfrm>
            <a:off x="313766" y="4950661"/>
            <a:ext cx="7726450" cy="1138773"/>
          </a:xfrm>
          <a:prstGeom prst="rect">
            <a:avLst/>
          </a:prstGeom>
          <a:noFill/>
        </p:spPr>
        <p:txBody>
          <a:bodyPr wrap="square">
            <a:spAutoFit/>
          </a:bodyPr>
          <a:lstStyle/>
          <a:p>
            <a:pPr algn="l" rtl="0" fontAlgn="base"/>
            <a:r>
              <a:rPr lang="en-CA" sz="1400" b="0" i="0" u="sng" dirty="0">
                <a:solidFill>
                  <a:srgbClr val="000000"/>
                </a:solidFill>
                <a:effectLst/>
                <a:latin typeface="Calibri" panose="020F0502020204030204" pitchFamily="34" charset="0"/>
              </a:rPr>
              <a:t>QUALIFIER</a:t>
            </a:r>
            <a:r>
              <a:rPr lang="en-US" sz="1400" b="0" i="0" dirty="0">
                <a:solidFill>
                  <a:srgbClr val="000000"/>
                </a:solidFill>
                <a:effectLst/>
                <a:latin typeface="Calibri" panose="020F0502020204030204" pitchFamily="34" charset="0"/>
              </a:rPr>
              <a:t>​</a:t>
            </a:r>
            <a:endParaRPr lang="en-CA" sz="1400" b="0" i="0" dirty="0">
              <a:solidFill>
                <a:srgbClr val="000000"/>
              </a:solidFill>
              <a:effectLst/>
              <a:latin typeface="Segoe UI" panose="020B0502040204020203" pitchFamily="34" charset="0"/>
            </a:endParaRPr>
          </a:p>
          <a:p>
            <a:pPr algn="l" rtl="0" fontAlgn="base"/>
            <a:r>
              <a:rPr lang="en-US" i="0" dirty="0">
                <a:solidFill>
                  <a:schemeClr val="tx1">
                    <a:lumMod val="50000"/>
                    <a:lumOff val="50000"/>
                  </a:schemeClr>
                </a:solidFill>
                <a:effectLst/>
              </a:rPr>
              <a:t>Traditional knowledge, innovations, practices and technologies of indigenous peoples and local communities should only be accessed with their free, prior and informed consent in accordance with national legislation.</a:t>
            </a:r>
            <a:r>
              <a:rPr lang="en-CA" dirty="0">
                <a:solidFill>
                  <a:srgbClr val="000000"/>
                </a:solidFill>
                <a:latin typeface="Segoe UI" panose="020B0502040204020203" pitchFamily="34" charset="0"/>
              </a:rPr>
              <a:t> </a:t>
            </a:r>
            <a:endParaRPr lang="en-US" b="0" i="0" dirty="0">
              <a:solidFill>
                <a:srgbClr val="000000"/>
              </a:solidFill>
              <a:effectLst/>
              <a:latin typeface="Segoe UI" panose="020B0502040204020203" pitchFamily="34" charset="0"/>
            </a:endParaRPr>
          </a:p>
        </p:txBody>
      </p:sp>
    </p:spTree>
    <p:extLst>
      <p:ext uri="{BB962C8B-B14F-4D97-AF65-F5344CB8AC3E}">
        <p14:creationId xmlns:p14="http://schemas.microsoft.com/office/powerpoint/2010/main" val="40217870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496D56EE-2CE6-4CE6-223F-B34B3F3C5679}"/>
              </a:ext>
            </a:extLst>
          </p:cNvPr>
          <p:cNvSpPr/>
          <p:nvPr/>
        </p:nvSpPr>
        <p:spPr>
          <a:xfrm>
            <a:off x="313766" y="331694"/>
            <a:ext cx="5646767" cy="73510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a:t>GBF - Target 21</a:t>
            </a:r>
          </a:p>
        </p:txBody>
      </p:sp>
      <p:sp>
        <p:nvSpPr>
          <p:cNvPr id="24" name="TextBox 23">
            <a:extLst>
              <a:ext uri="{FF2B5EF4-FFF2-40B4-BE49-F238E27FC236}">
                <a16:creationId xmlns:a16="http://schemas.microsoft.com/office/drawing/2014/main" id="{471B6F62-B228-0C9D-D04D-AE80A9F888CB}"/>
              </a:ext>
            </a:extLst>
          </p:cNvPr>
          <p:cNvSpPr txBox="1"/>
          <p:nvPr/>
        </p:nvSpPr>
        <p:spPr>
          <a:xfrm>
            <a:off x="529822" y="2174722"/>
            <a:ext cx="5134129" cy="2677656"/>
          </a:xfrm>
          <a:prstGeom prst="rect">
            <a:avLst/>
          </a:prstGeom>
          <a:noFill/>
        </p:spPr>
        <p:txBody>
          <a:bodyPr wrap="square">
            <a:spAutoFit/>
          </a:bodyPr>
          <a:lstStyle/>
          <a:p>
            <a:r>
              <a:rPr lang="en-CA" sz="2400" dirty="0">
                <a:effectLst/>
                <a:latin typeface="Calibri" panose="020F0502020204030204" pitchFamily="34" charset="0"/>
                <a:ea typeface="Calibri" panose="020F0502020204030204" pitchFamily="34" charset="0"/>
              </a:rPr>
              <a:t>Target 19 - By 2020, knowledge, the science base and technologies relating to biodiversity, its values functioning, status and trends, and the consequences of its loss, are improved, widely shared and transferred, and applied.</a:t>
            </a:r>
            <a:endParaRPr lang="en-US" sz="2400" dirty="0"/>
          </a:p>
        </p:txBody>
      </p:sp>
      <p:sp>
        <p:nvSpPr>
          <p:cNvPr id="25" name="TextBox 24">
            <a:extLst>
              <a:ext uri="{FF2B5EF4-FFF2-40B4-BE49-F238E27FC236}">
                <a16:creationId xmlns:a16="http://schemas.microsoft.com/office/drawing/2014/main" id="{2ABAB7AA-29EB-85E7-09DA-0A388DBFDFF3}"/>
              </a:ext>
            </a:extLst>
          </p:cNvPr>
          <p:cNvSpPr txBox="1"/>
          <p:nvPr/>
        </p:nvSpPr>
        <p:spPr>
          <a:xfrm>
            <a:off x="479376" y="1538006"/>
            <a:ext cx="4752528" cy="461665"/>
          </a:xfrm>
          <a:prstGeom prst="rect">
            <a:avLst/>
          </a:prstGeom>
          <a:noFill/>
        </p:spPr>
        <p:txBody>
          <a:bodyPr wrap="square">
            <a:spAutoFit/>
          </a:bodyPr>
          <a:lstStyle/>
          <a:p>
            <a:r>
              <a:rPr lang="en-CA" sz="2400" b="1" dirty="0">
                <a:effectLst/>
                <a:latin typeface="Calibri" panose="020F0502020204030204" pitchFamily="34" charset="0"/>
                <a:ea typeface="Calibri" panose="020F0502020204030204" pitchFamily="34" charset="0"/>
              </a:rPr>
              <a:t>Related  AICHI Target</a:t>
            </a:r>
            <a:endParaRPr lang="en-US" sz="2400" b="1" dirty="0"/>
          </a:p>
        </p:txBody>
      </p:sp>
      <p:sp>
        <p:nvSpPr>
          <p:cNvPr id="27" name="TextBox 26">
            <a:extLst>
              <a:ext uri="{FF2B5EF4-FFF2-40B4-BE49-F238E27FC236}">
                <a16:creationId xmlns:a16="http://schemas.microsoft.com/office/drawing/2014/main" id="{97FDCA8A-8BF9-E268-7C69-BFE0291136C2}"/>
              </a:ext>
            </a:extLst>
          </p:cNvPr>
          <p:cNvSpPr txBox="1"/>
          <p:nvPr/>
        </p:nvSpPr>
        <p:spPr>
          <a:xfrm>
            <a:off x="7277670" y="2197893"/>
            <a:ext cx="4506961" cy="4154984"/>
          </a:xfrm>
          <a:prstGeom prst="rect">
            <a:avLst/>
          </a:prstGeom>
          <a:noFill/>
        </p:spPr>
        <p:txBody>
          <a:bodyPr wrap="square">
            <a:spAutoFit/>
          </a:bodyPr>
          <a:lstStyle/>
          <a:p>
            <a:r>
              <a:rPr lang="en-CA" sz="2400" dirty="0">
                <a:effectLst/>
                <a:latin typeface="Calibri" panose="020F0502020204030204" pitchFamily="34" charset="0"/>
                <a:ea typeface="Calibri" panose="020F0502020204030204" pitchFamily="34" charset="0"/>
              </a:rPr>
              <a:t>14.a Increase scientific knowledge, develop research capacity and transfer marine technology, taking into account the Intergovernmental Oceanographic Commission Criteria and Guidelines on the Transfer of Marine Technology, in order to improve ocean health and to enhance the contribution of marine biodiversity to the SD</a:t>
            </a:r>
            <a:endParaRPr lang="en-US" sz="2400" dirty="0"/>
          </a:p>
        </p:txBody>
      </p:sp>
      <p:sp>
        <p:nvSpPr>
          <p:cNvPr id="29" name="TextBox 28">
            <a:extLst>
              <a:ext uri="{FF2B5EF4-FFF2-40B4-BE49-F238E27FC236}">
                <a16:creationId xmlns:a16="http://schemas.microsoft.com/office/drawing/2014/main" id="{3DB41B45-0F3A-419F-6A50-C71D83DE222A}"/>
              </a:ext>
            </a:extLst>
          </p:cNvPr>
          <p:cNvSpPr txBox="1"/>
          <p:nvPr/>
        </p:nvSpPr>
        <p:spPr>
          <a:xfrm>
            <a:off x="7277671" y="1538007"/>
            <a:ext cx="3786881" cy="461665"/>
          </a:xfrm>
          <a:prstGeom prst="rect">
            <a:avLst/>
          </a:prstGeom>
          <a:noFill/>
        </p:spPr>
        <p:txBody>
          <a:bodyPr wrap="square">
            <a:spAutoFit/>
          </a:bodyPr>
          <a:lstStyle/>
          <a:p>
            <a:r>
              <a:rPr lang="en-CA" sz="2400" b="1" dirty="0">
                <a:effectLst/>
                <a:latin typeface="Calibri" panose="020F0502020204030204" pitchFamily="34" charset="0"/>
                <a:ea typeface="Calibri" panose="020F0502020204030204" pitchFamily="34" charset="0"/>
              </a:rPr>
              <a:t>Related  SDG Target</a:t>
            </a:r>
            <a:endParaRPr lang="en-US" sz="2400" b="1" dirty="0"/>
          </a:p>
        </p:txBody>
      </p:sp>
    </p:spTree>
    <p:extLst>
      <p:ext uri="{BB962C8B-B14F-4D97-AF65-F5344CB8AC3E}">
        <p14:creationId xmlns:p14="http://schemas.microsoft.com/office/powerpoint/2010/main" val="27045786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a:extLst>
              <a:ext uri="{FF2B5EF4-FFF2-40B4-BE49-F238E27FC236}">
                <a16:creationId xmlns:a16="http://schemas.microsoft.com/office/drawing/2014/main" id="{80B21BE7-93AC-4E33-A9EE-B92294406BCF}"/>
              </a:ext>
            </a:extLst>
          </p:cNvPr>
          <p:cNvSpPr txBox="1">
            <a:spLocks/>
          </p:cNvSpPr>
          <p:nvPr/>
        </p:nvSpPr>
        <p:spPr>
          <a:xfrm>
            <a:off x="839417" y="1124744"/>
            <a:ext cx="11017224" cy="5184576"/>
          </a:xfrm>
          <a:prstGeom prst="rect">
            <a:avLst/>
          </a:prstGeom>
          <a:noFill/>
          <a:ln>
            <a:no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Georgia" panose="02040502050405020303"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spcBef>
                <a:spcPts val="1200"/>
              </a:spcBef>
              <a:spcAft>
                <a:spcPts val="1200"/>
              </a:spcAft>
              <a:buNone/>
            </a:pPr>
            <a:r>
              <a:rPr lang="en-US" sz="2400" dirty="0">
                <a:latin typeface="+mn-lt"/>
              </a:rPr>
              <a:t>Key initiatives and tools supporting the collection, curation and sharing of biodiversity data, information and knowledge:</a:t>
            </a:r>
          </a:p>
          <a:p>
            <a:pPr lvl="1">
              <a:spcBef>
                <a:spcPts val="0"/>
              </a:spcBef>
              <a:buFont typeface="Wingdings" panose="05000000000000000000" pitchFamily="2" charset="2"/>
              <a:buChar char="v"/>
            </a:pPr>
            <a:r>
              <a:rPr lang="en-US" sz="2400" dirty="0">
                <a:latin typeface="+mn-lt"/>
              </a:rPr>
              <a:t>CBD </a:t>
            </a:r>
            <a:r>
              <a:rPr lang="en-US" sz="2400" dirty="0">
                <a:latin typeface="+mn-lt"/>
                <a:hlinkClick r:id="rId2"/>
              </a:rPr>
              <a:t>CHM</a:t>
            </a:r>
            <a:r>
              <a:rPr lang="en-US" sz="2400" dirty="0">
                <a:latin typeface="+mn-lt"/>
              </a:rPr>
              <a:t> &amp; KM tools of other biodiversity-related MEAs </a:t>
            </a:r>
          </a:p>
          <a:p>
            <a:pPr lvl="1">
              <a:spcBef>
                <a:spcPts val="0"/>
              </a:spcBef>
              <a:buFont typeface="Wingdings" panose="05000000000000000000" pitchFamily="2" charset="2"/>
              <a:buChar char="v"/>
            </a:pPr>
            <a:r>
              <a:rPr lang="en-US" sz="2400" dirty="0" err="1">
                <a:latin typeface="+mn-lt"/>
                <a:hlinkClick r:id="rId3"/>
              </a:rPr>
              <a:t>InforMEA</a:t>
            </a:r>
            <a:r>
              <a:rPr lang="en-US" sz="2400" dirty="0">
                <a:latin typeface="+mn-lt"/>
              </a:rPr>
              <a:t> (UN Information Portal on MEAs)</a:t>
            </a:r>
          </a:p>
          <a:p>
            <a:pPr lvl="1">
              <a:spcBef>
                <a:spcPts val="0"/>
              </a:spcBef>
              <a:buFont typeface="Wingdings" panose="05000000000000000000" pitchFamily="2" charset="2"/>
              <a:buChar char="v"/>
            </a:pPr>
            <a:r>
              <a:rPr lang="en-US" sz="2400" dirty="0">
                <a:latin typeface="+mn-lt"/>
                <a:hlinkClick r:id="rId4"/>
              </a:rPr>
              <a:t>UNEP-WCMC</a:t>
            </a:r>
            <a:endParaRPr lang="en-US" sz="2400" dirty="0">
              <a:latin typeface="+mn-lt"/>
            </a:endParaRPr>
          </a:p>
          <a:p>
            <a:pPr lvl="1">
              <a:spcBef>
                <a:spcPts val="0"/>
              </a:spcBef>
              <a:buFont typeface="Wingdings" panose="05000000000000000000" pitchFamily="2" charset="2"/>
              <a:buChar char="v"/>
            </a:pPr>
            <a:r>
              <a:rPr lang="en-US" sz="2400" dirty="0">
                <a:latin typeface="+mn-lt"/>
              </a:rPr>
              <a:t>UNEP's World Environment Situation Room (</a:t>
            </a:r>
            <a:r>
              <a:rPr lang="en-US" sz="2400" dirty="0">
                <a:latin typeface="+mn-lt"/>
                <a:hlinkClick r:id="rId5"/>
              </a:rPr>
              <a:t>WESR</a:t>
            </a:r>
            <a:r>
              <a:rPr lang="en-US" sz="2400" dirty="0">
                <a:latin typeface="+mn-lt"/>
              </a:rPr>
              <a:t>)</a:t>
            </a:r>
          </a:p>
          <a:p>
            <a:pPr lvl="1">
              <a:spcBef>
                <a:spcPts val="0"/>
              </a:spcBef>
              <a:buFont typeface="Wingdings" panose="05000000000000000000" pitchFamily="2" charset="2"/>
              <a:buChar char="v"/>
            </a:pPr>
            <a:r>
              <a:rPr lang="en-US" sz="2400" dirty="0">
                <a:latin typeface="+mn-lt"/>
                <a:hlinkClick r:id="rId6"/>
              </a:rPr>
              <a:t>UN Biodiversity Lab </a:t>
            </a:r>
            <a:r>
              <a:rPr lang="en-US" sz="2400" dirty="0">
                <a:latin typeface="+mn-lt"/>
              </a:rPr>
              <a:t>(UNDP)</a:t>
            </a:r>
          </a:p>
          <a:p>
            <a:pPr lvl="1">
              <a:spcBef>
                <a:spcPts val="0"/>
              </a:spcBef>
              <a:buFont typeface="Wingdings" panose="05000000000000000000" pitchFamily="2" charset="2"/>
              <a:buChar char="v"/>
            </a:pPr>
            <a:r>
              <a:rPr lang="en-US" sz="2400" dirty="0">
                <a:latin typeface="+mn-lt"/>
                <a:hlinkClick r:id="rId7"/>
              </a:rPr>
              <a:t>IPBES</a:t>
            </a:r>
            <a:r>
              <a:rPr lang="en-US" sz="2400" dirty="0">
                <a:latin typeface="+mn-lt"/>
              </a:rPr>
              <a:t> task force on knowledge and data</a:t>
            </a:r>
          </a:p>
          <a:p>
            <a:pPr lvl="1">
              <a:spcBef>
                <a:spcPts val="0"/>
              </a:spcBef>
              <a:buFont typeface="Wingdings" panose="05000000000000000000" pitchFamily="2" charset="2"/>
              <a:buChar char="v"/>
            </a:pPr>
            <a:r>
              <a:rPr lang="en-US" sz="2400" dirty="0">
                <a:latin typeface="+mn-lt"/>
                <a:hlinkClick r:id="rId8"/>
              </a:rPr>
              <a:t>GEOBON</a:t>
            </a:r>
            <a:r>
              <a:rPr lang="en-US" sz="2400" dirty="0">
                <a:latin typeface="+mn-lt"/>
              </a:rPr>
              <a:t>: Group on Earth Observations Biodiversity Observation Network</a:t>
            </a:r>
          </a:p>
          <a:p>
            <a:pPr lvl="1">
              <a:spcBef>
                <a:spcPts val="0"/>
              </a:spcBef>
              <a:buFont typeface="Wingdings" panose="05000000000000000000" pitchFamily="2" charset="2"/>
              <a:buChar char="v"/>
            </a:pPr>
            <a:r>
              <a:rPr lang="en-US" sz="2400" dirty="0">
                <a:latin typeface="+mn-lt"/>
              </a:rPr>
              <a:t>IUCN's Species Information Service (</a:t>
            </a:r>
            <a:r>
              <a:rPr lang="en-US" sz="2400" dirty="0">
                <a:latin typeface="+mn-lt"/>
                <a:hlinkClick r:id="rId9"/>
              </a:rPr>
              <a:t>IUCN red list</a:t>
            </a:r>
            <a:r>
              <a:rPr lang="en-US" sz="2400" dirty="0">
                <a:latin typeface="+mn-lt"/>
              </a:rPr>
              <a:t>)</a:t>
            </a:r>
          </a:p>
          <a:p>
            <a:pPr lvl="1">
              <a:spcBef>
                <a:spcPts val="0"/>
              </a:spcBef>
              <a:buFont typeface="Wingdings" panose="05000000000000000000" pitchFamily="2" charset="2"/>
              <a:buChar char="v"/>
            </a:pPr>
            <a:r>
              <a:rPr lang="en-US" sz="2400" dirty="0">
                <a:latin typeface="+mn-lt"/>
              </a:rPr>
              <a:t>Global Biodiversity Information Facility (</a:t>
            </a:r>
            <a:r>
              <a:rPr lang="en-US" sz="2400" dirty="0">
                <a:latin typeface="+mn-lt"/>
                <a:hlinkClick r:id="rId10"/>
              </a:rPr>
              <a:t>GBIF</a:t>
            </a:r>
            <a:r>
              <a:rPr lang="en-US" sz="2400" dirty="0">
                <a:latin typeface="+mn-lt"/>
              </a:rPr>
              <a:t>), </a:t>
            </a:r>
          </a:p>
          <a:p>
            <a:pPr lvl="1">
              <a:spcBef>
                <a:spcPts val="0"/>
              </a:spcBef>
              <a:buFont typeface="Wingdings" panose="05000000000000000000" pitchFamily="2" charset="2"/>
              <a:buChar char="v"/>
            </a:pPr>
            <a:r>
              <a:rPr lang="en-US" sz="2400" dirty="0">
                <a:latin typeface="+mn-lt"/>
              </a:rPr>
              <a:t>Encyclopedia of Life (</a:t>
            </a:r>
            <a:r>
              <a:rPr lang="en-US" sz="2400" dirty="0">
                <a:latin typeface="+mn-lt"/>
                <a:hlinkClick r:id="rId11"/>
              </a:rPr>
              <a:t>EOL</a:t>
            </a:r>
            <a:r>
              <a:rPr lang="en-US" sz="2400" dirty="0">
                <a:latin typeface="+mn-lt"/>
              </a:rPr>
              <a:t>)</a:t>
            </a:r>
          </a:p>
          <a:p>
            <a:pPr lvl="1">
              <a:spcBef>
                <a:spcPts val="0"/>
              </a:spcBef>
              <a:buFont typeface="Wingdings" panose="05000000000000000000" pitchFamily="2" charset="2"/>
              <a:buChar char="v"/>
            </a:pPr>
            <a:r>
              <a:rPr lang="en-US" sz="2400" dirty="0">
                <a:latin typeface="+mn-lt"/>
              </a:rPr>
              <a:t>International Barcode of Life Initiative (</a:t>
            </a:r>
            <a:r>
              <a:rPr lang="en-US" sz="2400" dirty="0" err="1">
                <a:latin typeface="+mn-lt"/>
                <a:hlinkClick r:id="rId12"/>
              </a:rPr>
              <a:t>iBOL</a:t>
            </a:r>
            <a:r>
              <a:rPr lang="en-US" sz="2400" dirty="0">
                <a:latin typeface="+mn-lt"/>
              </a:rPr>
              <a:t>) </a:t>
            </a:r>
          </a:p>
        </p:txBody>
      </p:sp>
      <p:sp>
        <p:nvSpPr>
          <p:cNvPr id="4" name="TextBox 3">
            <a:extLst>
              <a:ext uri="{FF2B5EF4-FFF2-40B4-BE49-F238E27FC236}">
                <a16:creationId xmlns:a16="http://schemas.microsoft.com/office/drawing/2014/main" id="{8FC9E73A-6D67-C209-B4F0-4C16E53918C3}"/>
              </a:ext>
            </a:extLst>
          </p:cNvPr>
          <p:cNvSpPr txBox="1"/>
          <p:nvPr/>
        </p:nvSpPr>
        <p:spPr>
          <a:xfrm>
            <a:off x="551384" y="262389"/>
            <a:ext cx="6096000" cy="646331"/>
          </a:xfrm>
          <a:prstGeom prst="rect">
            <a:avLst/>
          </a:prstGeom>
          <a:solidFill>
            <a:schemeClr val="accent1">
              <a:lumMod val="50000"/>
            </a:schemeClr>
          </a:solidFill>
        </p:spPr>
        <p:txBody>
          <a:bodyPr wrap="square">
            <a:spAutoFit/>
          </a:bodyPr>
          <a:lstStyle/>
          <a:p>
            <a:r>
              <a:rPr lang="de-AT" sz="3600" dirty="0" err="1">
                <a:solidFill>
                  <a:schemeClr val="bg1"/>
                </a:solidFill>
              </a:rPr>
              <a:t>Biodiversity</a:t>
            </a:r>
            <a:r>
              <a:rPr lang="de-AT" sz="3600" dirty="0">
                <a:solidFill>
                  <a:schemeClr val="bg1"/>
                </a:solidFill>
              </a:rPr>
              <a:t> KM Landscape</a:t>
            </a:r>
            <a:endParaRPr lang="en-US" sz="3600" dirty="0">
              <a:solidFill>
                <a:schemeClr val="bg1"/>
              </a:solidFill>
            </a:endParaRPr>
          </a:p>
        </p:txBody>
      </p:sp>
    </p:spTree>
    <p:extLst>
      <p:ext uri="{BB962C8B-B14F-4D97-AF65-F5344CB8AC3E}">
        <p14:creationId xmlns:p14="http://schemas.microsoft.com/office/powerpoint/2010/main" val="1503732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12">
            <a:extLst>
              <a:ext uri="{FF2B5EF4-FFF2-40B4-BE49-F238E27FC236}">
                <a16:creationId xmlns:a16="http://schemas.microsoft.com/office/drawing/2014/main" id="{DBAFC365-02B2-4A08-81F6-F3F8303451E8}"/>
              </a:ext>
            </a:extLst>
          </p:cNvPr>
          <p:cNvSpPr txBox="1">
            <a:spLocks/>
          </p:cNvSpPr>
          <p:nvPr/>
        </p:nvSpPr>
        <p:spPr>
          <a:xfrm>
            <a:off x="526704" y="1196752"/>
            <a:ext cx="11665296" cy="5356868"/>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Georgia" panose="02040502050405020303" pitchFamily="18" charset="0"/>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Georgia" panose="02040502050405020303" pitchFamily="18" charset="0"/>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Georgia" panose="02040502050405020303" pitchFamily="18"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Georgia" panose="02040502050405020303" pitchFamily="18"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en-GB" sz="2800" u="sng" dirty="0"/>
              <a:t>5</a:t>
            </a:r>
            <a:r>
              <a:rPr lang="en-GB" sz="2800" u="sng" baseline="30000" dirty="0"/>
              <a:t>th</a:t>
            </a:r>
            <a:r>
              <a:rPr lang="en-GB" sz="2800" u="sng" dirty="0"/>
              <a:t> Global Biodiversity Outlook (GBO-5) noted that:</a:t>
            </a:r>
            <a:endParaRPr lang="en-GB" sz="2800" dirty="0"/>
          </a:p>
          <a:p>
            <a:pPr lvl="1" algn="just">
              <a:spcBef>
                <a:spcPts val="1200"/>
              </a:spcBef>
              <a:spcAft>
                <a:spcPts val="1200"/>
              </a:spcAft>
            </a:pPr>
            <a:r>
              <a:rPr lang="en-US" sz="2400" dirty="0"/>
              <a:t>Progress has been made in the generation and sharing of biodiversity data, information and knowledge (DIK)</a:t>
            </a:r>
          </a:p>
          <a:p>
            <a:pPr lvl="1" algn="just">
              <a:spcBef>
                <a:spcPts val="1200"/>
              </a:spcBef>
              <a:spcAft>
                <a:spcPts val="1200"/>
              </a:spcAft>
            </a:pPr>
            <a:r>
              <a:rPr lang="en-US" sz="2400" dirty="0"/>
              <a:t>Digital technologies (e.g. big-data aggregation, modelling and artificial intelligence) have opened new opportunities for KM</a:t>
            </a:r>
          </a:p>
          <a:p>
            <a:pPr lvl="1" algn="just">
              <a:spcBef>
                <a:spcPts val="1200"/>
              </a:spcBef>
              <a:spcAft>
                <a:spcPts val="1200"/>
              </a:spcAft>
            </a:pPr>
            <a:r>
              <a:rPr lang="en-US" sz="2400" dirty="0"/>
              <a:t>Major imbalances remain (geographic and thematic coverage of available information) and digital divide Information gaps remain </a:t>
            </a:r>
          </a:p>
          <a:p>
            <a:pPr lvl="1" algn="just">
              <a:spcBef>
                <a:spcPts val="1200"/>
              </a:spcBef>
              <a:spcAft>
                <a:spcPts val="1200"/>
              </a:spcAft>
            </a:pPr>
            <a:r>
              <a:rPr lang="en-US" sz="2400" dirty="0"/>
              <a:t>Full use/ application of biodiversity knowledge in decision-making is still limited in some countries</a:t>
            </a:r>
          </a:p>
        </p:txBody>
      </p:sp>
      <p:sp>
        <p:nvSpPr>
          <p:cNvPr id="5" name="Title 4">
            <a:extLst>
              <a:ext uri="{FF2B5EF4-FFF2-40B4-BE49-F238E27FC236}">
                <a16:creationId xmlns:a16="http://schemas.microsoft.com/office/drawing/2014/main" id="{F3D670A7-ACA2-BCA1-6705-75BDB8E68AD5}"/>
              </a:ext>
            </a:extLst>
          </p:cNvPr>
          <p:cNvSpPr>
            <a:spLocks noGrp="1"/>
          </p:cNvSpPr>
          <p:nvPr>
            <p:ph type="title"/>
          </p:nvPr>
        </p:nvSpPr>
        <p:spPr/>
        <p:txBody>
          <a:bodyPr/>
          <a:lstStyle/>
          <a:p>
            <a:endParaRPr lang="en-US" dirty="0"/>
          </a:p>
        </p:txBody>
      </p:sp>
      <p:sp>
        <p:nvSpPr>
          <p:cNvPr id="6" name="TextBox 5">
            <a:extLst>
              <a:ext uri="{FF2B5EF4-FFF2-40B4-BE49-F238E27FC236}">
                <a16:creationId xmlns:a16="http://schemas.microsoft.com/office/drawing/2014/main" id="{2E4C9A51-5F8B-891E-BC7C-9404FAE985AB}"/>
              </a:ext>
            </a:extLst>
          </p:cNvPr>
          <p:cNvSpPr txBox="1"/>
          <p:nvPr/>
        </p:nvSpPr>
        <p:spPr>
          <a:xfrm>
            <a:off x="551384" y="262389"/>
            <a:ext cx="6096000" cy="646331"/>
          </a:xfrm>
          <a:prstGeom prst="rect">
            <a:avLst/>
          </a:prstGeom>
          <a:solidFill>
            <a:schemeClr val="accent1">
              <a:lumMod val="50000"/>
            </a:schemeClr>
          </a:solidFill>
        </p:spPr>
        <p:txBody>
          <a:bodyPr wrap="square">
            <a:spAutoFit/>
          </a:bodyPr>
          <a:lstStyle/>
          <a:p>
            <a:r>
              <a:rPr lang="de-AT" sz="3600" dirty="0">
                <a:solidFill>
                  <a:schemeClr val="bg1"/>
                </a:solidFill>
              </a:rPr>
              <a:t>Background</a:t>
            </a:r>
            <a:endParaRPr lang="en-US" sz="3600" dirty="0">
              <a:solidFill>
                <a:schemeClr val="bg1"/>
              </a:solidFill>
            </a:endParaRPr>
          </a:p>
        </p:txBody>
      </p:sp>
    </p:spTree>
    <p:extLst>
      <p:ext uri="{BB962C8B-B14F-4D97-AF65-F5344CB8AC3E}">
        <p14:creationId xmlns:p14="http://schemas.microsoft.com/office/powerpoint/2010/main" val="3403694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F44911F2-999A-3CD9-672F-CEB2CC1D87C3}"/>
              </a:ext>
            </a:extLst>
          </p:cNvPr>
          <p:cNvSpPr>
            <a:spLocks noGrp="1"/>
          </p:cNvSpPr>
          <p:nvPr>
            <p:ph type="sldNum" sz="quarter" idx="4294967295"/>
          </p:nvPr>
        </p:nvSpPr>
        <p:spPr>
          <a:xfrm>
            <a:off x="9347200" y="6399213"/>
            <a:ext cx="2844800" cy="365125"/>
          </a:xfrm>
        </p:spPr>
        <p:txBody>
          <a:bodyPr/>
          <a:lstStyle/>
          <a:p>
            <a:fld id="{835A28FC-71B0-4782-BB01-0888C0C85FFE}" type="slidenum">
              <a:rPr lang="en-GB" smtClean="0">
                <a:solidFill>
                  <a:prstClr val="black">
                    <a:tint val="75000"/>
                  </a:prstClr>
                </a:solidFill>
              </a:rPr>
              <a:pPr/>
              <a:t>7</a:t>
            </a:fld>
            <a:endParaRPr lang="en-GB">
              <a:solidFill>
                <a:prstClr val="black">
                  <a:tint val="75000"/>
                </a:prstClr>
              </a:solidFill>
            </a:endParaRPr>
          </a:p>
        </p:txBody>
      </p:sp>
      <p:sp>
        <p:nvSpPr>
          <p:cNvPr id="7" name="Title 11">
            <a:extLst>
              <a:ext uri="{FF2B5EF4-FFF2-40B4-BE49-F238E27FC236}">
                <a16:creationId xmlns:a16="http://schemas.microsoft.com/office/drawing/2014/main" id="{CAFCF287-9A86-8194-F081-9473FE2D4A10}"/>
              </a:ext>
            </a:extLst>
          </p:cNvPr>
          <p:cNvSpPr txBox="1">
            <a:spLocks/>
          </p:cNvSpPr>
          <p:nvPr/>
        </p:nvSpPr>
        <p:spPr>
          <a:xfrm>
            <a:off x="767408" y="33318"/>
            <a:ext cx="11424592" cy="508000"/>
          </a:xfrm>
          <a:prstGeom prst="rect">
            <a:avLst/>
          </a:prstGeom>
        </p:spPr>
        <p:txBody>
          <a:bodyPr>
            <a:noAutofit/>
          </a:bodyPr>
          <a:lstStyle>
            <a:lvl1pPr algn="l" defTabSz="914400" rtl="0" eaLnBrk="1" latinLnBrk="0" hangingPunct="1">
              <a:spcBef>
                <a:spcPct val="0"/>
              </a:spcBef>
              <a:buNone/>
              <a:defRPr sz="4400" b="1" kern="1200">
                <a:solidFill>
                  <a:srgbClr val="0070C0"/>
                </a:solidFill>
                <a:latin typeface="Georgia" panose="02040502050405020303" pitchFamily="18" charset="0"/>
                <a:ea typeface="+mj-ea"/>
                <a:cs typeface="+mj-cs"/>
              </a:defRPr>
            </a:lvl1pPr>
          </a:lstStyle>
          <a:p>
            <a:endParaRPr lang="en-US" sz="4000" dirty="0">
              <a:latin typeface="Arial" panose="020B0604020202020204" pitchFamily="34" charset="0"/>
              <a:cs typeface="Arial" panose="020B0604020202020204" pitchFamily="34" charset="0"/>
            </a:endParaRPr>
          </a:p>
        </p:txBody>
      </p:sp>
      <p:sp>
        <p:nvSpPr>
          <p:cNvPr id="8" name="Content Placeholder 12">
            <a:extLst>
              <a:ext uri="{FF2B5EF4-FFF2-40B4-BE49-F238E27FC236}">
                <a16:creationId xmlns:a16="http://schemas.microsoft.com/office/drawing/2014/main" id="{3BE7079F-54ED-2D49-5A87-B8CB12133532}"/>
              </a:ext>
            </a:extLst>
          </p:cNvPr>
          <p:cNvSpPr txBox="1">
            <a:spLocks/>
          </p:cNvSpPr>
          <p:nvPr/>
        </p:nvSpPr>
        <p:spPr>
          <a:xfrm>
            <a:off x="556162" y="1247775"/>
            <a:ext cx="10868429" cy="5334000"/>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spcBef>
                <a:spcPts val="1200"/>
              </a:spcBef>
              <a:spcAft>
                <a:spcPts val="1200"/>
              </a:spcAft>
              <a:buFont typeface="Arial" panose="020B0604020202020204" pitchFamily="34" charset="0"/>
              <a:buNone/>
            </a:pPr>
            <a:r>
              <a:rPr lang="en-GB" sz="2400" dirty="0"/>
              <a:t>Goal and objectives:</a:t>
            </a:r>
          </a:p>
          <a:p>
            <a:pPr algn="just">
              <a:spcBef>
                <a:spcPts val="1200"/>
              </a:spcBef>
              <a:spcAft>
                <a:spcPts val="1200"/>
              </a:spcAft>
            </a:pPr>
            <a:r>
              <a:rPr lang="en-GB" sz="2400" dirty="0"/>
              <a:t>To support effective implementation of the post-2020 global biodiversity framework </a:t>
            </a:r>
            <a:endParaRPr lang="en-US" sz="2400" dirty="0"/>
          </a:p>
          <a:p>
            <a:pPr lvl="1" algn="just">
              <a:spcBef>
                <a:spcPts val="200"/>
              </a:spcBef>
            </a:pPr>
            <a:r>
              <a:rPr lang="en-US" sz="2400" dirty="0"/>
              <a:t>Promote a culture of knowledge sharing</a:t>
            </a:r>
          </a:p>
          <a:p>
            <a:pPr lvl="1" algn="just">
              <a:spcBef>
                <a:spcPts val="200"/>
              </a:spcBef>
            </a:pPr>
            <a:r>
              <a:rPr lang="en-US" sz="2400" dirty="0"/>
              <a:t>Create enabling environment for biodiversity KM</a:t>
            </a:r>
            <a:r>
              <a:rPr lang="en-US" sz="2400" i="1" dirty="0"/>
              <a:t> </a:t>
            </a:r>
          </a:p>
          <a:p>
            <a:pPr lvl="1" algn="just">
              <a:spcBef>
                <a:spcPts val="200"/>
              </a:spcBef>
            </a:pPr>
            <a:r>
              <a:rPr lang="en-US" sz="2400" dirty="0"/>
              <a:t>Leverage existing KM initiatives and networks </a:t>
            </a:r>
          </a:p>
          <a:p>
            <a:pPr lvl="1" algn="just">
              <a:spcBef>
                <a:spcPts val="200"/>
              </a:spcBef>
            </a:pPr>
            <a:r>
              <a:rPr lang="en-US" sz="2400" dirty="0"/>
              <a:t>Increase the discoverability &amp; accessibility of biodiversity data,  information and knowledge from multiple sources </a:t>
            </a:r>
          </a:p>
          <a:p>
            <a:pPr lvl="1" algn="just">
              <a:spcBef>
                <a:spcPts val="200"/>
              </a:spcBef>
            </a:pPr>
            <a:r>
              <a:rPr lang="en-US" sz="2400" dirty="0"/>
              <a:t>Strengthen biodiversity knowledge networks and Communities of Practice</a:t>
            </a:r>
          </a:p>
          <a:p>
            <a:pPr lvl="1" algn="just">
              <a:spcBef>
                <a:spcPts val="200"/>
              </a:spcBef>
            </a:pPr>
            <a:r>
              <a:rPr lang="en-US" sz="2400" dirty="0"/>
              <a:t>Strengthen national capacities to access and </a:t>
            </a:r>
            <a:r>
              <a:rPr lang="en-US" sz="2400" dirty="0" err="1"/>
              <a:t>utilise</a:t>
            </a:r>
            <a:r>
              <a:rPr lang="en-US" sz="2400" dirty="0"/>
              <a:t> existing biodiversity data, information and knowledge</a:t>
            </a:r>
          </a:p>
          <a:p>
            <a:pPr algn="just"/>
            <a:endParaRPr lang="en-GB" sz="1800" dirty="0">
              <a:hlinkClick r:id="rId2"/>
            </a:endParaRPr>
          </a:p>
        </p:txBody>
      </p:sp>
      <p:sp>
        <p:nvSpPr>
          <p:cNvPr id="2" name="TextBox 1">
            <a:extLst>
              <a:ext uri="{FF2B5EF4-FFF2-40B4-BE49-F238E27FC236}">
                <a16:creationId xmlns:a16="http://schemas.microsoft.com/office/drawing/2014/main" id="{D1F7948E-FC62-DEA0-2AB4-D7CBBAB98891}"/>
              </a:ext>
            </a:extLst>
          </p:cNvPr>
          <p:cNvSpPr txBox="1"/>
          <p:nvPr/>
        </p:nvSpPr>
        <p:spPr>
          <a:xfrm>
            <a:off x="551384" y="262389"/>
            <a:ext cx="6096000" cy="646331"/>
          </a:xfrm>
          <a:prstGeom prst="rect">
            <a:avLst/>
          </a:prstGeom>
          <a:solidFill>
            <a:schemeClr val="accent1">
              <a:lumMod val="50000"/>
            </a:schemeClr>
          </a:solidFill>
        </p:spPr>
        <p:txBody>
          <a:bodyPr wrap="square">
            <a:spAutoFit/>
          </a:bodyPr>
          <a:lstStyle/>
          <a:p>
            <a:r>
              <a:rPr lang="en-US" sz="3600" dirty="0">
                <a:solidFill>
                  <a:schemeClr val="bg1"/>
                </a:solidFill>
                <a:latin typeface="Arial" panose="020B0604020202020204" pitchFamily="34" charset="0"/>
                <a:cs typeface="Arial" panose="020B0604020202020204" pitchFamily="34" charset="0"/>
              </a:rPr>
              <a:t>KM Component of the GBF </a:t>
            </a:r>
          </a:p>
        </p:txBody>
      </p:sp>
    </p:spTree>
    <p:extLst>
      <p:ext uri="{BB962C8B-B14F-4D97-AF65-F5344CB8AC3E}">
        <p14:creationId xmlns:p14="http://schemas.microsoft.com/office/powerpoint/2010/main" val="22796298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12">
            <a:extLst>
              <a:ext uri="{FF2B5EF4-FFF2-40B4-BE49-F238E27FC236}">
                <a16:creationId xmlns:a16="http://schemas.microsoft.com/office/drawing/2014/main" id="{56F0D82A-7A84-42E3-4649-C2BEDA73EB05}"/>
              </a:ext>
            </a:extLst>
          </p:cNvPr>
          <p:cNvSpPr txBox="1">
            <a:spLocks/>
          </p:cNvSpPr>
          <p:nvPr/>
        </p:nvSpPr>
        <p:spPr>
          <a:xfrm>
            <a:off x="348386" y="1124744"/>
            <a:ext cx="11871960" cy="5877707"/>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Font typeface="Arial" panose="020B0604020202020204" pitchFamily="34" charset="0"/>
              <a:buNone/>
            </a:pPr>
            <a:r>
              <a:rPr lang="en-US" sz="2400" b="1" dirty="0">
                <a:latin typeface="Arial" panose="020B0604020202020204" pitchFamily="34" charset="0"/>
                <a:cs typeface="Arial" panose="020B0604020202020204" pitchFamily="34" charset="0"/>
              </a:rPr>
              <a:t>Strategies to enhance biodiversity KM</a:t>
            </a:r>
            <a:endParaRPr lang="en-GB" sz="2400" u="sng" dirty="0"/>
          </a:p>
          <a:p>
            <a:pPr marL="514350" indent="-514350" algn="just">
              <a:buFont typeface="+mj-lt"/>
              <a:buAutoNum type="alphaUcPeriod"/>
            </a:pPr>
            <a:r>
              <a:rPr lang="en-GB" sz="2400" u="sng" dirty="0"/>
              <a:t>Knowledge creation/generation</a:t>
            </a:r>
            <a:endParaRPr lang="en-GB" sz="2400" dirty="0"/>
          </a:p>
          <a:p>
            <a:pPr lvl="1" algn="just">
              <a:spcBef>
                <a:spcPts val="200"/>
              </a:spcBef>
            </a:pPr>
            <a:r>
              <a:rPr lang="en-US" sz="2400" dirty="0"/>
              <a:t>New knowledge from research, case studies, etc.</a:t>
            </a:r>
          </a:p>
          <a:p>
            <a:pPr lvl="1" algn="just">
              <a:spcBef>
                <a:spcPts val="200"/>
              </a:spcBef>
              <a:spcAft>
                <a:spcPts val="1200"/>
              </a:spcAft>
            </a:pPr>
            <a:r>
              <a:rPr lang="en-US" sz="2400" dirty="0"/>
              <a:t> Analysis and integration of existing DIK </a:t>
            </a:r>
          </a:p>
          <a:p>
            <a:pPr marL="514350" indent="-514350" algn="just">
              <a:buFont typeface="+mj-lt"/>
              <a:buAutoNum type="alphaUcPeriod"/>
            </a:pPr>
            <a:r>
              <a:rPr lang="en-GB" sz="2400" u="sng" dirty="0"/>
              <a:t>Knowledge discovery and collection</a:t>
            </a:r>
            <a:endParaRPr lang="en-GB" sz="2400" dirty="0"/>
          </a:p>
          <a:p>
            <a:pPr lvl="1" algn="just">
              <a:spcBef>
                <a:spcPts val="200"/>
              </a:spcBef>
            </a:pPr>
            <a:r>
              <a:rPr lang="en-US" sz="2400" dirty="0"/>
              <a:t>Identification of biodiversity DIK from various sources</a:t>
            </a:r>
          </a:p>
          <a:p>
            <a:pPr lvl="1" algn="just">
              <a:spcBef>
                <a:spcPts val="200"/>
              </a:spcBef>
            </a:pPr>
            <a:r>
              <a:rPr lang="en-US" sz="2400" dirty="0"/>
              <a:t>Promotion of knowledge discovery technologies, e.g. data mining and machine learning </a:t>
            </a:r>
          </a:p>
          <a:p>
            <a:pPr lvl="1" algn="just">
              <a:spcBef>
                <a:spcPts val="200"/>
              </a:spcBef>
            </a:pPr>
            <a:r>
              <a:rPr lang="en-US" sz="2400" dirty="0"/>
              <a:t>Proactive engagement of knowledge creators, brokers</a:t>
            </a:r>
          </a:p>
          <a:p>
            <a:pPr lvl="1" algn="just">
              <a:spcBef>
                <a:spcPts val="200"/>
              </a:spcBef>
            </a:pPr>
            <a:r>
              <a:rPr lang="en-US" sz="2400" dirty="0"/>
              <a:t>Crowdsourcing of DIK </a:t>
            </a:r>
          </a:p>
          <a:p>
            <a:pPr marL="514350" indent="-514350" algn="just">
              <a:buFont typeface="+mj-lt"/>
              <a:buAutoNum type="alphaUcPeriod"/>
            </a:pPr>
            <a:r>
              <a:rPr lang="en-GB" sz="2400" u="sng" dirty="0"/>
              <a:t>Knowledge organization and sharing</a:t>
            </a:r>
            <a:r>
              <a:rPr lang="en-GB" sz="2400" dirty="0"/>
              <a:t>:</a:t>
            </a:r>
          </a:p>
          <a:p>
            <a:pPr lvl="1" algn="just">
              <a:spcBef>
                <a:spcPts val="200"/>
              </a:spcBef>
            </a:pPr>
            <a:r>
              <a:rPr lang="en-US" sz="2400" dirty="0"/>
              <a:t>Organization, classification/cataloging and mapping using appropriate metadata and descriptors for easy findability, searchability, accessibility and retrieval</a:t>
            </a:r>
          </a:p>
          <a:p>
            <a:pPr lvl="1" algn="just">
              <a:spcBef>
                <a:spcPts val="200"/>
              </a:spcBef>
            </a:pPr>
            <a:endParaRPr lang="en-US" sz="2400" dirty="0"/>
          </a:p>
          <a:p>
            <a:pPr marL="530352" lvl="1" indent="0" algn="just">
              <a:spcBef>
                <a:spcPts val="200"/>
              </a:spcBef>
              <a:buFont typeface="Arial" panose="020B0604020202020204" pitchFamily="34" charset="0"/>
              <a:buNone/>
            </a:pPr>
            <a:endParaRPr lang="en-US" sz="2400" dirty="0"/>
          </a:p>
        </p:txBody>
      </p:sp>
      <p:sp>
        <p:nvSpPr>
          <p:cNvPr id="7" name="TextBox 6">
            <a:extLst>
              <a:ext uri="{FF2B5EF4-FFF2-40B4-BE49-F238E27FC236}">
                <a16:creationId xmlns:a16="http://schemas.microsoft.com/office/drawing/2014/main" id="{781D70F0-FEFC-48DC-1C64-A92996F4EBA3}"/>
              </a:ext>
            </a:extLst>
          </p:cNvPr>
          <p:cNvSpPr txBox="1"/>
          <p:nvPr/>
        </p:nvSpPr>
        <p:spPr>
          <a:xfrm>
            <a:off x="551384" y="262389"/>
            <a:ext cx="6096000" cy="646331"/>
          </a:xfrm>
          <a:prstGeom prst="rect">
            <a:avLst/>
          </a:prstGeom>
          <a:solidFill>
            <a:schemeClr val="accent1">
              <a:lumMod val="50000"/>
            </a:schemeClr>
          </a:solidFill>
        </p:spPr>
        <p:txBody>
          <a:bodyPr wrap="square">
            <a:spAutoFit/>
          </a:bodyPr>
          <a:lstStyle/>
          <a:p>
            <a:r>
              <a:rPr lang="en-US" sz="3600" dirty="0">
                <a:solidFill>
                  <a:schemeClr val="bg1"/>
                </a:solidFill>
                <a:latin typeface="Arial" panose="020B0604020202020204" pitchFamily="34" charset="0"/>
                <a:cs typeface="Arial" panose="020B0604020202020204" pitchFamily="34" charset="0"/>
              </a:rPr>
              <a:t>KM Component of the GBF </a:t>
            </a:r>
          </a:p>
        </p:txBody>
      </p:sp>
    </p:spTree>
    <p:extLst>
      <p:ext uri="{BB962C8B-B14F-4D97-AF65-F5344CB8AC3E}">
        <p14:creationId xmlns:p14="http://schemas.microsoft.com/office/powerpoint/2010/main" val="30268543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12">
            <a:extLst>
              <a:ext uri="{FF2B5EF4-FFF2-40B4-BE49-F238E27FC236}">
                <a16:creationId xmlns:a16="http://schemas.microsoft.com/office/drawing/2014/main" id="{A168EFD4-312B-21C3-D841-575CEEF01218}"/>
              </a:ext>
            </a:extLst>
          </p:cNvPr>
          <p:cNvSpPr txBox="1">
            <a:spLocks/>
          </p:cNvSpPr>
          <p:nvPr/>
        </p:nvSpPr>
        <p:spPr>
          <a:xfrm>
            <a:off x="695400" y="1340768"/>
            <a:ext cx="11259864" cy="5410200"/>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1" algn="just">
              <a:spcBef>
                <a:spcPts val="200"/>
              </a:spcBef>
            </a:pPr>
            <a:r>
              <a:rPr lang="en-US" sz="2000" dirty="0"/>
              <a:t>Improvement of metadata quality, tagging &amp; mapping</a:t>
            </a:r>
          </a:p>
          <a:p>
            <a:pPr lvl="1" algn="just">
              <a:spcBef>
                <a:spcPts val="200"/>
              </a:spcBef>
            </a:pPr>
            <a:r>
              <a:rPr lang="en-US" sz="2000" dirty="0"/>
              <a:t>Harmonization of data standards, protocols, formats</a:t>
            </a:r>
          </a:p>
          <a:p>
            <a:pPr lvl="1" algn="just">
              <a:spcBef>
                <a:spcPts val="200"/>
              </a:spcBef>
            </a:pPr>
            <a:r>
              <a:rPr lang="en-US" sz="2000" dirty="0"/>
              <a:t>Enhancement of interoperability across biodiversity-related information systems</a:t>
            </a:r>
          </a:p>
          <a:p>
            <a:pPr marL="514350" indent="-514350" algn="just">
              <a:buFont typeface="+mj-lt"/>
              <a:buAutoNum type="alphaUcPeriod" startAt="4"/>
            </a:pPr>
            <a:r>
              <a:rPr lang="en-GB" sz="2400" u="sng" dirty="0"/>
              <a:t>Knowledge uptake and </a:t>
            </a:r>
            <a:r>
              <a:rPr lang="en-US" sz="2400" u="sng" dirty="0"/>
              <a:t>use/application</a:t>
            </a:r>
            <a:endParaRPr lang="en-GB" sz="2400" dirty="0"/>
          </a:p>
          <a:p>
            <a:pPr lvl="1" algn="just">
              <a:spcBef>
                <a:spcPts val="200"/>
              </a:spcBef>
            </a:pPr>
            <a:r>
              <a:rPr lang="en-US" sz="2000" dirty="0"/>
              <a:t>Enhanced communication/marketing of existing DIK</a:t>
            </a:r>
          </a:p>
          <a:p>
            <a:pPr lvl="1" algn="just">
              <a:spcBef>
                <a:spcPts val="200"/>
              </a:spcBef>
            </a:pPr>
            <a:r>
              <a:rPr lang="en-US" sz="2000" dirty="0"/>
              <a:t>Strengthening the science-policy interface (e.g. IPBES)</a:t>
            </a:r>
          </a:p>
          <a:p>
            <a:pPr lvl="1" algn="just">
              <a:spcBef>
                <a:spcPts val="200"/>
              </a:spcBef>
            </a:pPr>
            <a:r>
              <a:rPr lang="en-US" sz="2000" dirty="0"/>
              <a:t>Creating spaces for dialogue between researchers &amp; policy/decision-makers and practitioners</a:t>
            </a:r>
          </a:p>
          <a:p>
            <a:pPr lvl="1" algn="just">
              <a:spcBef>
                <a:spcPts val="200"/>
              </a:spcBef>
            </a:pPr>
            <a:r>
              <a:rPr lang="en-US" sz="2000" dirty="0"/>
              <a:t>Promoting communities of practice and citizen science</a:t>
            </a:r>
          </a:p>
          <a:p>
            <a:pPr marL="514350" indent="-514350" algn="just">
              <a:buFont typeface="+mj-lt"/>
              <a:buAutoNum type="alphaUcPeriod" startAt="4"/>
            </a:pPr>
            <a:r>
              <a:rPr lang="en-GB" sz="2400" u="sng" dirty="0"/>
              <a:t>Knowledge audits and reviews </a:t>
            </a:r>
            <a:endParaRPr lang="en-GB" sz="2400" dirty="0"/>
          </a:p>
          <a:p>
            <a:pPr lvl="1" algn="just">
              <a:spcBef>
                <a:spcPts val="200"/>
              </a:spcBef>
            </a:pPr>
            <a:r>
              <a:rPr lang="en-US" sz="2000" dirty="0"/>
              <a:t>Evaluation of how and where DIK is  accessed &amp; used</a:t>
            </a:r>
          </a:p>
          <a:p>
            <a:pPr lvl="1" algn="just">
              <a:spcBef>
                <a:spcPts val="200"/>
              </a:spcBef>
            </a:pPr>
            <a:r>
              <a:rPr lang="en-US" sz="2000" dirty="0"/>
              <a:t>Identification of user’ information needs and gaps</a:t>
            </a:r>
            <a:endParaRPr lang="en-US" sz="2400" dirty="0"/>
          </a:p>
        </p:txBody>
      </p:sp>
      <p:sp>
        <p:nvSpPr>
          <p:cNvPr id="2" name="TextBox 1">
            <a:extLst>
              <a:ext uri="{FF2B5EF4-FFF2-40B4-BE49-F238E27FC236}">
                <a16:creationId xmlns:a16="http://schemas.microsoft.com/office/drawing/2014/main" id="{0BD20936-7EBB-F704-BC27-47ACE6870AE7}"/>
              </a:ext>
            </a:extLst>
          </p:cNvPr>
          <p:cNvSpPr txBox="1"/>
          <p:nvPr/>
        </p:nvSpPr>
        <p:spPr>
          <a:xfrm>
            <a:off x="551384" y="262389"/>
            <a:ext cx="6096000" cy="646331"/>
          </a:xfrm>
          <a:prstGeom prst="rect">
            <a:avLst/>
          </a:prstGeom>
          <a:solidFill>
            <a:schemeClr val="accent1">
              <a:lumMod val="50000"/>
            </a:schemeClr>
          </a:solidFill>
        </p:spPr>
        <p:txBody>
          <a:bodyPr wrap="square">
            <a:spAutoFit/>
          </a:bodyPr>
          <a:lstStyle/>
          <a:p>
            <a:r>
              <a:rPr lang="en-US" sz="3600" dirty="0">
                <a:solidFill>
                  <a:schemeClr val="bg1"/>
                </a:solidFill>
                <a:latin typeface="Arial" panose="020B0604020202020204" pitchFamily="34" charset="0"/>
                <a:cs typeface="Arial" panose="020B0604020202020204" pitchFamily="34" charset="0"/>
              </a:rPr>
              <a:t>KM Component of the GBF </a:t>
            </a:r>
          </a:p>
        </p:txBody>
      </p:sp>
    </p:spTree>
    <p:extLst>
      <p:ext uri="{BB962C8B-B14F-4D97-AF65-F5344CB8AC3E}">
        <p14:creationId xmlns:p14="http://schemas.microsoft.com/office/powerpoint/2010/main" val="3547654649"/>
      </p:ext>
    </p:extLst>
  </p:cSld>
  <p:clrMapOvr>
    <a:masterClrMapping/>
  </p:clrMapOvr>
</p:sld>
</file>

<file path=ppt/theme/theme1.xml><?xml version="1.0" encoding="utf-8"?>
<a:theme xmlns:a="http://schemas.openxmlformats.org/drawingml/2006/main" name="1_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A5CCC951A207B2448090A5F7220867D0" ma:contentTypeVersion="14" ma:contentTypeDescription="Ein neues Dokument erstellen." ma:contentTypeScope="" ma:versionID="41a881ce5bef0d04e0656cf7831b1eed">
  <xsd:schema xmlns:xsd="http://www.w3.org/2001/XMLSchema" xmlns:xs="http://www.w3.org/2001/XMLSchema" xmlns:p="http://schemas.microsoft.com/office/2006/metadata/properties" xmlns:ns3="c070a2aa-3967-4b0b-b8e1-7d00ed1b70ec" xmlns:ns4="e6c7672d-832a-44b2-975f-61e1e2540fb2" targetNamespace="http://schemas.microsoft.com/office/2006/metadata/properties" ma:root="true" ma:fieldsID="33b5095cc900f030264f517c3f9872c4" ns3:_="" ns4:_="">
    <xsd:import namespace="c070a2aa-3967-4b0b-b8e1-7d00ed1b70ec"/>
    <xsd:import namespace="e6c7672d-832a-44b2-975f-61e1e2540fb2"/>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DateTaken" minOccurs="0"/>
                <xsd:element ref="ns4:MediaServiceLocation" minOccurs="0"/>
                <xsd:element ref="ns4:MediaServiceAutoKeyPoints" minOccurs="0"/>
                <xsd:element ref="ns4:MediaServiceKeyPoints"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070a2aa-3967-4b0b-b8e1-7d00ed1b70ec" elementFormDefault="qualified">
    <xsd:import namespace="http://schemas.microsoft.com/office/2006/documentManagement/types"/>
    <xsd:import namespace="http://schemas.microsoft.com/office/infopath/2007/PartnerControls"/>
    <xsd:element name="SharedWithUsers" ma:index="8"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Freigegeben für - Details" ma:internalName="SharedWithDetails" ma:readOnly="true">
      <xsd:simpleType>
        <xsd:restriction base="dms:Note">
          <xsd:maxLength value="255"/>
        </xsd:restriction>
      </xsd:simpleType>
    </xsd:element>
    <xsd:element name="SharingHintHash" ma:index="10" nillable="true" ma:displayName="Freigabehinweis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6c7672d-832a-44b2-975f-61e1e2540fb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36213FE-D3CD-4E3B-84AF-2B0070F187F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070a2aa-3967-4b0b-b8e1-7d00ed1b70ec"/>
    <ds:schemaRef ds:uri="e6c7672d-832a-44b2-975f-61e1e2540fb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B5874B2-DC84-43E0-8476-6847C986E3B0}">
  <ds:schemaRefs>
    <ds:schemaRef ds:uri="http://schemas.microsoft.com/sharepoint/v3/contenttype/forms"/>
  </ds:schemaRefs>
</ds:datastoreItem>
</file>

<file path=customXml/itemProps3.xml><?xml version="1.0" encoding="utf-8"?>
<ds:datastoreItem xmlns:ds="http://schemas.openxmlformats.org/officeDocument/2006/customXml" ds:itemID="{C98A35FE-C243-426C-B9C3-F65A8AFCB862}">
  <ds:schemaRefs>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schemas.microsoft.com/office/2006/metadata/properties"/>
    <ds:schemaRef ds:uri="e6c7672d-832a-44b2-975f-61e1e2540fb2"/>
    <ds:schemaRef ds:uri="c070a2aa-3967-4b0b-b8e1-7d00ed1b70ec"/>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4364</TotalTime>
  <Words>1601</Words>
  <Application>Microsoft Office PowerPoint</Application>
  <PresentationFormat>Widescreen</PresentationFormat>
  <Paragraphs>195</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Georgia</vt:lpstr>
      <vt:lpstr>Segoe UI</vt:lpstr>
      <vt:lpstr>Wingdings</vt:lpstr>
      <vt:lpstr>1_Larissa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Knowledge Management for Biodiversity (KM4B) Initiative</vt:lpstr>
      <vt:lpstr>Knowledge Agenda for Biodiversity (initial idea)</vt:lpstr>
      <vt:lpstr>PowerPoint Presentation</vt:lpstr>
      <vt:lpstr>PowerPoint Presentation</vt:lpstr>
      <vt:lpstr>Content</vt:lpstr>
      <vt:lpstr>Concept brief</vt:lpstr>
      <vt:lpstr>KM4B Initiative</vt:lpstr>
      <vt:lpstr>Partnership for the KM4B</vt:lpstr>
      <vt:lpstr>Faculty members (selected)</vt:lpstr>
      <vt:lpstr>Faculty members (selected)</vt:lpstr>
      <vt:lpstr>Timetable </vt:lpstr>
      <vt:lpstr>Timetable </vt:lpstr>
      <vt:lpstr>Contact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Andreas-Mac</dc:creator>
  <cp:lastModifiedBy>SCBD</cp:lastModifiedBy>
  <cp:revision>363</cp:revision>
  <cp:lastPrinted>2017-04-28T14:51:05Z</cp:lastPrinted>
  <dcterms:created xsi:type="dcterms:W3CDTF">2015-12-15T07:41:35Z</dcterms:created>
  <dcterms:modified xsi:type="dcterms:W3CDTF">2023-09-05T11:45:00Z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0x010100A5CCC951A207B2448090A5F7220867D0</vt:lpwstr>
  </property>
</Properties>
</file>